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60" r:id="rId2"/>
    <p:sldId id="262" r:id="rId3"/>
    <p:sldId id="261" r:id="rId4"/>
    <p:sldId id="271" r:id="rId5"/>
    <p:sldId id="263" r:id="rId6"/>
    <p:sldId id="278" r:id="rId7"/>
    <p:sldId id="268" r:id="rId8"/>
    <p:sldId id="270" r:id="rId9"/>
    <p:sldId id="264" r:id="rId10"/>
    <p:sldId id="266" r:id="rId11"/>
    <p:sldId id="294" r:id="rId12"/>
    <p:sldId id="296" r:id="rId13"/>
    <p:sldId id="273" r:id="rId14"/>
    <p:sldId id="275" r:id="rId15"/>
    <p:sldId id="272" r:id="rId16"/>
    <p:sldId id="284" r:id="rId17"/>
    <p:sldId id="285" r:id="rId18"/>
    <p:sldId id="298" r:id="rId19"/>
    <p:sldId id="280" r:id="rId20"/>
    <p:sldId id="279" r:id="rId21"/>
    <p:sldId id="281" r:id="rId22"/>
    <p:sldId id="283" r:id="rId23"/>
    <p:sldId id="286" r:id="rId24"/>
    <p:sldId id="293" r:id="rId25"/>
    <p:sldId id="287" r:id="rId26"/>
    <p:sldId id="267" r:id="rId27"/>
    <p:sldId id="269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4D81F-DE08-4BCE-B45E-8AE3955C989A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E209-516C-458B-AAEF-DFAE8B39D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41F89B-746B-446A-BDAE-582E946AC7CB}" type="datetimeFigureOut">
              <a:rPr lang="ru-RU" smtClean="0"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A9A6EE-5285-4D31-9D11-96C0F4B87B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912768" cy="1080120"/>
          </a:xfrm>
        </p:spPr>
        <p:txBody>
          <a:bodyPr>
            <a:normAutofit/>
          </a:bodyPr>
          <a:lstStyle/>
          <a:p>
            <a:r>
              <a:rPr lang="ru-RU" sz="2000" dirty="0"/>
              <a:t>Муниципальное автономное дошкольное образовательное учреждение </a:t>
            </a:r>
            <a:br>
              <a:rPr lang="ru-RU" sz="2000" dirty="0"/>
            </a:br>
            <a:r>
              <a:rPr lang="ru-RU" sz="2000" dirty="0"/>
              <a:t>«Детский сад №56 «Лесная сказка»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348880"/>
            <a:ext cx="6262464" cy="3312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i="1" dirty="0"/>
              <a:t>Реализация задач патриотического воспитания детей дошкольного возраста средствами музейной педагогики</a:t>
            </a:r>
          </a:p>
          <a:p>
            <a:pPr algn="ctr"/>
            <a:endParaRPr lang="ru-RU" i="1" dirty="0"/>
          </a:p>
          <a:p>
            <a:pPr algn="ctr"/>
            <a:r>
              <a:rPr lang="ru-RU" dirty="0"/>
              <a:t>Воспитатели: Рогова Е.А.</a:t>
            </a:r>
          </a:p>
          <a:p>
            <a:pPr algn="ctr"/>
            <a:r>
              <a:rPr lang="ru-RU" dirty="0"/>
              <a:t>                                       </a:t>
            </a:r>
            <a:r>
              <a:rPr lang="ru-RU" dirty="0" err="1"/>
              <a:t>Половникова</a:t>
            </a:r>
            <a:r>
              <a:rPr lang="ru-RU" dirty="0"/>
              <a:t> Т.Р.</a:t>
            </a:r>
          </a:p>
        </p:txBody>
      </p:sp>
    </p:spTree>
    <p:extLst>
      <p:ext uri="{BB962C8B-B14F-4D97-AF65-F5344CB8AC3E}">
        <p14:creationId xmlns:p14="http://schemas.microsoft.com/office/powerpoint/2010/main" val="262241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406480" cy="1080120"/>
          </a:xfrm>
        </p:spPr>
        <p:txBody>
          <a:bodyPr/>
          <a:lstStyle/>
          <a:p>
            <a:r>
              <a:rPr lang="ru-RU" dirty="0"/>
              <a:t>          Практический этап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060848"/>
            <a:ext cx="6262464" cy="4314074"/>
          </a:xfrm>
        </p:spPr>
        <p:txBody>
          <a:bodyPr>
            <a:normAutofit/>
          </a:bodyPr>
          <a:lstStyle/>
          <a:p>
            <a:r>
              <a:rPr lang="ru-RU" sz="3200" dirty="0"/>
              <a:t>предусматривает непосредственное создание педагогами, детьми и их родителями мини – музеев: сбор экспонатов, их группировку, оформление, изготовление игр, макетов.</a:t>
            </a:r>
          </a:p>
        </p:txBody>
      </p:sp>
    </p:spTree>
    <p:extLst>
      <p:ext uri="{BB962C8B-B14F-4D97-AF65-F5344CB8AC3E}">
        <p14:creationId xmlns:p14="http://schemas.microsoft.com/office/powerpoint/2010/main" val="158128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9772" y="1700808"/>
            <a:ext cx="5868652" cy="4392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9772" y="2348880"/>
            <a:ext cx="5938428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CIMG2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6408712" cy="48065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9772" y="64954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Экспонаты мини - музея</a:t>
            </a:r>
          </a:p>
        </p:txBody>
      </p:sp>
    </p:spTree>
    <p:extLst>
      <p:ext uri="{BB962C8B-B14F-4D97-AF65-F5344CB8AC3E}">
        <p14:creationId xmlns:p14="http://schemas.microsoft.com/office/powerpoint/2010/main" val="377599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76672"/>
            <a:ext cx="6694512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экспонатов  мини - музея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1988840"/>
            <a:ext cx="432048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_20160325_1427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2728" r="3903" b="19829"/>
          <a:stretch/>
        </p:blipFill>
        <p:spPr bwMode="auto">
          <a:xfrm>
            <a:off x="2927304" y="1700808"/>
            <a:ext cx="4702191" cy="4608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1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6"/>
            <a:ext cx="6262464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Знакомство с экспонатами            	      мини - музея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1748" y="1772816"/>
            <a:ext cx="6144682" cy="4602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Лена музей\фото музей\CIMG1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96" y="1772816"/>
            <a:ext cx="6144682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0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715656"/>
            <a:ext cx="6112362" cy="4593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406480" cy="1152128"/>
          </a:xfrm>
        </p:spPr>
        <p:txBody>
          <a:bodyPr>
            <a:normAutofit/>
          </a:bodyPr>
          <a:lstStyle/>
          <a:p>
            <a:r>
              <a:rPr lang="ru-RU" dirty="0"/>
              <a:t>            </a:t>
            </a:r>
            <a:r>
              <a:rPr lang="ru-RU" sz="3200" dirty="0"/>
              <a:t>Мини – музей </a:t>
            </a:r>
            <a:br>
              <a:rPr lang="ru-RU" sz="3200" dirty="0"/>
            </a:br>
            <a:r>
              <a:rPr lang="ru-RU" sz="3200" dirty="0"/>
              <a:t>      «Такие разные ложки»</a:t>
            </a:r>
          </a:p>
        </p:txBody>
      </p:sp>
      <p:pic>
        <p:nvPicPr>
          <p:cNvPr id="5" name="Рисунок 4" descr="http://uld7.mycdn.me/image?t=0&amp;bid=772057931110&amp;id=772057931110&amp;plc=WEB&amp;tkn=Cw7vYwGkZYxYof1eCD8t_pKms3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15656"/>
            <a:ext cx="6400394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985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756" y="332656"/>
            <a:ext cx="6094444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</a:t>
            </a:r>
            <a:r>
              <a:rPr lang="ru-RU" sz="3600" dirty="0"/>
              <a:t>Мини – музей </a:t>
            </a:r>
            <a:br>
              <a:rPr lang="ru-RU" sz="3600" dirty="0"/>
            </a:br>
            <a:r>
              <a:rPr lang="ru-RU" sz="3600" dirty="0"/>
              <a:t>    «Бабушкино богатство»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3756" y="1628800"/>
            <a:ext cx="6144682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Лена музей\фото музей\CIMG1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6" y="1628800"/>
            <a:ext cx="6144682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9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046440" cy="1080120"/>
          </a:xfrm>
        </p:spPr>
        <p:txBody>
          <a:bodyPr/>
          <a:lstStyle/>
          <a:p>
            <a:r>
              <a:rPr lang="ru-RU" dirty="0"/>
              <a:t>           Мини – музей «Осветительные приборы»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988840"/>
            <a:ext cx="5974432" cy="43860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Лена музей\фото занятия лампы\CIMG1600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6048672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50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5976664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Интеграция образовательных  	        областей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340768"/>
            <a:ext cx="6046440" cy="50341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данных проектах осуществляется интеграция следующих образовательных областей:</a:t>
            </a:r>
          </a:p>
          <a:p>
            <a:r>
              <a:rPr lang="ru-RU" dirty="0"/>
              <a:t>- « художественно – эстетическое развитие» -  выставки детских работ в мини – музеях, музыкальные игры, развлечения, посиделки.</a:t>
            </a:r>
          </a:p>
          <a:p>
            <a:r>
              <a:rPr lang="ru-RU" dirty="0"/>
              <a:t>- «познавательное развитие» - игры, занятия по ознакомлению детей с социальным и предметным окружением;</a:t>
            </a:r>
          </a:p>
          <a:p>
            <a:r>
              <a:rPr lang="ru-RU" dirty="0"/>
              <a:t>- «речевое развитие» - тематические занятия, книжная и детская литература, речевое творчество;</a:t>
            </a:r>
          </a:p>
          <a:p>
            <a:r>
              <a:rPr lang="ru-RU" dirty="0"/>
              <a:t>- «социально – коммуникативное развитие» -совместная  деятельность со сверстниками, принадлежность к своей семье;</a:t>
            </a:r>
          </a:p>
          <a:p>
            <a:r>
              <a:rPr lang="ru-RU" dirty="0"/>
              <a:t>- «физическое развитие» – тематические развлечения, праздники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31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352928" cy="86489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</a:t>
            </a:r>
            <a:b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социально-коммуникативное, познавательное, речевое, художественно-эстетическое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физическое</a:t>
            </a:r>
            <a:r>
              <a:rPr lang="ru-RU" altLang="ru-RU" sz="19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1619250" y="1196977"/>
            <a:ext cx="3456806" cy="1295398"/>
          </a:xfrm>
          <a:prstGeom prst="cloudCallout">
            <a:avLst>
              <a:gd name="adj1" fmla="val 122227"/>
              <a:gd name="adj2" fmla="val 69194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Познавательно-исследовательская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220072" y="1125538"/>
            <a:ext cx="3240360" cy="1150937"/>
          </a:xfrm>
          <a:prstGeom prst="cloudCallout">
            <a:avLst>
              <a:gd name="adj1" fmla="val -73227"/>
              <a:gd name="adj2" fmla="val 147060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Изобразительная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580112" y="2205038"/>
            <a:ext cx="3563888" cy="1079500"/>
          </a:xfrm>
          <a:prstGeom prst="cloudCallout">
            <a:avLst>
              <a:gd name="adj1" fmla="val -71190"/>
              <a:gd name="adj2" fmla="val 41324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Коммуникативная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84213" y="4221163"/>
            <a:ext cx="2303462" cy="1008062"/>
          </a:xfrm>
          <a:prstGeom prst="cloudCallout">
            <a:avLst>
              <a:gd name="adj1" fmla="val 68606"/>
              <a:gd name="adj2" fmla="val -60079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Игровая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1619250" y="5300663"/>
            <a:ext cx="2592388" cy="1223962"/>
          </a:xfrm>
          <a:prstGeom prst="cloudCallout">
            <a:avLst>
              <a:gd name="adj1" fmla="val 33222"/>
              <a:gd name="adj2" fmla="val -87745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Конструирование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611188" y="2492376"/>
            <a:ext cx="2808684" cy="1512888"/>
          </a:xfrm>
          <a:prstGeom prst="cloudCallout">
            <a:avLst>
              <a:gd name="adj1" fmla="val 59597"/>
              <a:gd name="adj2" fmla="val 50278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400" dirty="0"/>
              <a:t>Восприятие художественной литературы и фольклора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4067944" y="5516563"/>
            <a:ext cx="2591619" cy="1081087"/>
          </a:xfrm>
          <a:prstGeom prst="cloudCallout">
            <a:avLst>
              <a:gd name="adj1" fmla="val -14509"/>
              <a:gd name="adj2" fmla="val -132968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Самообслуживание и труд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156176" y="4797425"/>
            <a:ext cx="2808437" cy="1185863"/>
          </a:xfrm>
          <a:prstGeom prst="cloudCallout">
            <a:avLst>
              <a:gd name="adj1" fmla="val -64829"/>
              <a:gd name="adj2" fmla="val -86468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Двигательная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6228184" y="3500438"/>
            <a:ext cx="2736429" cy="1081087"/>
          </a:xfrm>
          <a:prstGeom prst="cloudCallout">
            <a:avLst>
              <a:gd name="adj1" fmla="val -102644"/>
              <a:gd name="adj2" fmla="val 1102"/>
            </a:avLst>
          </a:prstGeom>
          <a:solidFill>
            <a:schemeClr val="accent1"/>
          </a:solidFill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dirty="0"/>
              <a:t>Музыкальная</a:t>
            </a:r>
          </a:p>
        </p:txBody>
      </p:sp>
      <p:sp>
        <p:nvSpPr>
          <p:cNvPr id="34828" name="AutoShape 12"/>
          <p:cNvSpPr>
            <a:spLocks noChangeArrowheads="1"/>
          </p:cNvSpPr>
          <p:nvPr/>
        </p:nvSpPr>
        <p:spPr bwMode="auto">
          <a:xfrm flipH="1">
            <a:off x="3276600" y="2708275"/>
            <a:ext cx="3095625" cy="2808288"/>
          </a:xfrm>
          <a:prstGeom prst="sun">
            <a:avLst>
              <a:gd name="adj" fmla="val 21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dirty="0"/>
              <a:t>Виды детской </a:t>
            </a:r>
          </a:p>
          <a:p>
            <a:pPr algn="ctr"/>
            <a:r>
              <a:rPr lang="ru-RU" altLang="ru-RU" dirty="0"/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933556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7667" y="1628800"/>
            <a:ext cx="6065979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мини - музей\CIMG38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3788" b="14068"/>
          <a:stretch/>
        </p:blipFill>
        <p:spPr bwMode="auto">
          <a:xfrm>
            <a:off x="2280622" y="1196752"/>
            <a:ext cx="6467842" cy="46067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1199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Выставка « Народные умельцы»</a:t>
            </a:r>
          </a:p>
        </p:txBody>
      </p:sp>
    </p:spTree>
    <p:extLst>
      <p:ext uri="{BB962C8B-B14F-4D97-AF65-F5344CB8AC3E}">
        <p14:creationId xmlns:p14="http://schemas.microsoft.com/office/powerpoint/2010/main" val="104704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6334472" cy="4181850"/>
          </a:xfrm>
        </p:spPr>
        <p:txBody>
          <a:bodyPr>
            <a:normAutofit/>
          </a:bodyPr>
          <a:lstStyle/>
          <a:p>
            <a:r>
              <a:rPr lang="ru-RU" dirty="0"/>
              <a:t>Детство – каждодневное открытие мира и, поэтому надо делать так, чтобы оно стало, прежде всего, познанием человека и Отечества, их красоты и величия».                                                                           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           </a:t>
            </a:r>
            <a:r>
              <a:rPr lang="ru-RU" sz="3200" dirty="0" err="1"/>
              <a:t>В.А.Сухомлинский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448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916832"/>
            <a:ext cx="567809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мини - музей\CIMG38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7" b="14474"/>
          <a:stretch/>
        </p:blipFill>
        <p:spPr bwMode="auto">
          <a:xfrm>
            <a:off x="2483768" y="1592494"/>
            <a:ext cx="6048672" cy="46615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30371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Выставка «Эти ложки не простые, эти ложки расписные» </a:t>
            </a:r>
          </a:p>
        </p:txBody>
      </p:sp>
    </p:spTree>
    <p:extLst>
      <p:ext uri="{BB962C8B-B14F-4D97-AF65-F5344CB8AC3E}">
        <p14:creationId xmlns:p14="http://schemas.microsoft.com/office/powerpoint/2010/main" val="360271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7188" y="1268760"/>
            <a:ext cx="5984883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Лена музей\фото музей\CIMG1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36" y="1196752"/>
            <a:ext cx="6178919" cy="485346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099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Раскрашивание русского сарафана</a:t>
            </a:r>
          </a:p>
        </p:txBody>
      </p:sp>
    </p:spTree>
    <p:extLst>
      <p:ext uri="{BB962C8B-B14F-4D97-AF65-F5344CB8AC3E}">
        <p14:creationId xmlns:p14="http://schemas.microsoft.com/office/powerpoint/2010/main" val="209418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916832"/>
            <a:ext cx="5616624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Лена музей\фото занятия лампы\CIMG1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52" y="1700809"/>
            <a:ext cx="5924872" cy="47854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812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Презентация проекта «Путешествие электрической лампочки» по технологии «Река времени» с использованием ИКТ</a:t>
            </a:r>
          </a:p>
        </p:txBody>
      </p:sp>
    </p:spTree>
    <p:extLst>
      <p:ext uri="{BB962C8B-B14F-4D97-AF65-F5344CB8AC3E}">
        <p14:creationId xmlns:p14="http://schemas.microsoft.com/office/powerpoint/2010/main" val="3096905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268760"/>
            <a:ext cx="4176464" cy="4776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75602"/>
            <a:ext cx="6017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      «Святочные гуляния»</a:t>
            </a:r>
          </a:p>
        </p:txBody>
      </p:sp>
      <p:pic>
        <p:nvPicPr>
          <p:cNvPr id="1026" name="Picture 2" descr="C:\Users\user\Desktop\IMG_20160118_09362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39416"/>
            <a:ext cx="4464496" cy="51845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92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401150" cy="720080"/>
          </a:xfrm>
        </p:spPr>
        <p:txBody>
          <a:bodyPr/>
          <a:lstStyle/>
          <a:p>
            <a:pPr algn="ctr"/>
            <a:r>
              <a:rPr lang="ru-RU" dirty="0"/>
              <a:t>Танец с ложками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772816"/>
            <a:ext cx="5902424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 старина\Новая папка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6401151" cy="43367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97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334472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   </a:t>
            </a:r>
            <a:r>
              <a:rPr lang="ru-RU" sz="3600" dirty="0"/>
              <a:t> «Весёлые коробейники»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060848"/>
            <a:ext cx="5760640" cy="36942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 старина\Новая папка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844824"/>
            <a:ext cx="6229737" cy="41262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86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55049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Заключительный этап проекта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340768"/>
            <a:ext cx="6262464" cy="481813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Открытие мини – музеев в ДОУ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Организация выставки для родителей и гостей детского сада, отражающей тематику мини – музеев и содержание работы с детьми в музейном пространстве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Общение с посетителями музея с целью обобщения полученной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20356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2124075" y="476250"/>
            <a:ext cx="6334125" cy="59055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Вывод</a:t>
            </a:r>
            <a:br>
              <a:rPr lang="ru-RU" dirty="0"/>
            </a:br>
            <a:r>
              <a:rPr lang="ru-RU" dirty="0"/>
              <a:t>Таким образом, мини-музеи, созданные руками педагогов, воспитанников и их родителей, становятся интерактивными, а значит близкими и понятными каждому ребенку. Все это позволяет воспитывать в дошкольниках чувство гордости за общее дело, свою группу, детский сад, семью и малую Родину.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06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852936"/>
            <a:ext cx="6046440" cy="864096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256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6478488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</a:t>
            </a:r>
            <a:r>
              <a:rPr lang="ru-RU" sz="3600" dirty="0"/>
              <a:t>Актуальность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340768"/>
            <a:ext cx="6624736" cy="50341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Актуальность определяется сложившейся ситуацией в нашей стране и обусловленная преобразованиями в общественной жизни, переоценкой ценностей в сознании людей. Наше общество потеряло главный ориентир – патриотизм, который является стержнем любой государственности. Перед дошкольными образовательными учреждениями стоит важная задача – донести глубину понятия «гражданин» до маленького человека, привить любовь к ценностям семьи, родного края, страны. Одной из основных проблем на сегодняшний день является недостаточное внимание к вопросам патриотического воспитания у подрастающего поколения, тогда как любовь к Отечеству всегда была и является залогом сильной и могущественной державы. С этой целью были созданы наши проекты, в которых реализована идея воспитания дошкольников на традициях патриотизма.</a:t>
            </a:r>
          </a:p>
        </p:txBody>
      </p:sp>
    </p:spTree>
    <p:extLst>
      <p:ext uri="{BB962C8B-B14F-4D97-AF65-F5344CB8AC3E}">
        <p14:creationId xmlns:p14="http://schemas.microsoft.com/office/powerpoint/2010/main" val="235821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334472" cy="792088"/>
          </a:xfrm>
        </p:spPr>
        <p:txBody>
          <a:bodyPr>
            <a:normAutofit/>
          </a:bodyPr>
          <a:lstStyle/>
          <a:p>
            <a:r>
              <a:rPr lang="ru-RU" sz="3200" dirty="0"/>
              <a:t>                   Цель.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556792"/>
            <a:ext cx="6262464" cy="481813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Формировать устойчивый познавательный интерес детей к процессу открытия новых необычных знаний о знакомых и незнакомых предметах: ложке, ухвате, чугунке; расширять запас слов по теме «Посуда», «Предметы быта»; </a:t>
            </a:r>
          </a:p>
          <a:p>
            <a:r>
              <a:rPr lang="ru-RU" sz="3800" dirty="0"/>
              <a:t>Познакомить воспитанников с предметами русской старины, недоступными для наблюдения в окружающей среде, их назначением в прошлом и ценности сейчас, зажечь искорку любви и интереса к жизни народа в разное историческое время, к его культуре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3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190456" cy="648072"/>
          </a:xfrm>
        </p:spPr>
        <p:txBody>
          <a:bodyPr/>
          <a:lstStyle/>
          <a:p>
            <a:r>
              <a:rPr lang="ru-RU" dirty="0"/>
              <a:t>                 </a:t>
            </a:r>
            <a:r>
              <a:rPr lang="ru-RU" sz="3200" dirty="0"/>
              <a:t>Задачи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700808"/>
            <a:ext cx="6264696" cy="4674114"/>
          </a:xfrm>
        </p:spPr>
        <p:txBody>
          <a:bodyPr>
            <a:normAutofit fontScale="32500" lnSpcReduction="20000"/>
          </a:bodyPr>
          <a:lstStyle/>
          <a:p>
            <a:r>
              <a:rPr lang="ru-RU" sz="6200" dirty="0"/>
              <a:t>Формировать </a:t>
            </a:r>
            <a:r>
              <a:rPr lang="ru-RU" sz="6200" dirty="0" err="1"/>
              <a:t>проектно</a:t>
            </a:r>
            <a:r>
              <a:rPr lang="ru-RU" sz="6200" dirty="0"/>
              <a:t> – исследовательские умения самостоятельно анализировать и систематизировать полученные знания; </a:t>
            </a:r>
          </a:p>
          <a:p>
            <a:r>
              <a:rPr lang="ru-RU" sz="6200" dirty="0"/>
              <a:t>Создать условия для системного, целостного освоения детьми традиционной культуры русского народа;</a:t>
            </a:r>
          </a:p>
          <a:p>
            <a:r>
              <a:rPr lang="ru-RU" sz="6200" dirty="0"/>
              <a:t>Дать представление детям об истории возникновения и разнообразии ложек, предметов быта; </a:t>
            </a:r>
          </a:p>
          <a:p>
            <a:pPr lvl="0"/>
            <a:r>
              <a:rPr lang="ru-RU" sz="6200" dirty="0"/>
              <a:t>Обогатить представления детей о видовом многообразии однородных предметов (ложки разные по размеру, форме, материалу, внешнему виду, функциям);</a:t>
            </a:r>
          </a:p>
          <a:p>
            <a:pPr lvl="0"/>
            <a:r>
              <a:rPr lang="ru-RU" sz="6600" dirty="0">
                <a:solidFill>
                  <a:srgbClr val="575F6D"/>
                </a:solidFill>
              </a:rPr>
              <a:t>Обогащать и активизировать словарный запас детей за счет новых слов;</a:t>
            </a:r>
            <a:endParaRPr lang="ru-RU" sz="6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620688"/>
            <a:ext cx="6192688" cy="54006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  <a:t> </a:t>
            </a:r>
            <a:b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</a:br>
            <a: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  <a:t>Развивать навыки опытно – экспериментальной работы с предметами;</a:t>
            </a:r>
            <a:b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</a:br>
            <a: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  <a:t>Воспитывать любовь к истории, умение видеть прекрасное в окружающем мире, осознавать свои корни, национальные истоки и способность ориентироваться в современном мире; </a:t>
            </a:r>
            <a:b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</a:br>
            <a: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  <a:t>Прививать интерес к духовной культуре русского народа, через обычаи, обряды, праздники, народное творчество, искусство;</a:t>
            </a:r>
            <a:b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</a:br>
            <a:r>
              <a:rPr lang="ru-RU" sz="2000" cap="none" dirty="0">
                <a:solidFill>
                  <a:srgbClr val="575F6D"/>
                </a:solidFill>
                <a:ea typeface="+mn-ea"/>
                <a:cs typeface="+mn-cs"/>
              </a:rPr>
              <a:t>Вовлекать родителей в образовательный процесс, к созданию предметно – развивающей среды.</a:t>
            </a:r>
            <a:br>
              <a:rPr lang="ru-RU" sz="1400" cap="none" dirty="0">
                <a:solidFill>
                  <a:srgbClr val="575F6D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0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76672"/>
            <a:ext cx="6262464" cy="576064"/>
          </a:xfrm>
        </p:spPr>
        <p:txBody>
          <a:bodyPr/>
          <a:lstStyle/>
          <a:p>
            <a:r>
              <a:rPr lang="ru-RU" dirty="0"/>
              <a:t>               Принципы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268760"/>
            <a:ext cx="6118448" cy="510616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dirty="0"/>
              <a:t>интеграции – мини-музеи должны учитывать содержание образовательной программы ДОУ и помогать в реализации её общих задач и задач отдельных образовательных областей по воспитанию у детей патриотических чувств;</a:t>
            </a:r>
          </a:p>
          <a:p>
            <a:pPr lvl="0"/>
            <a:r>
              <a:rPr lang="ru-RU" sz="7200" dirty="0"/>
              <a:t>деятельности и интерактивности – мини – музеи должны предоставлять детям возможность реализовать себя в разных видах детской деятельности (использовать экспонаты в сюжетно – ролевых играх, создавать поделки и включать их в общую экспозицию и т.д.);</a:t>
            </a:r>
          </a:p>
          <a:p>
            <a:pPr lvl="0"/>
            <a:r>
              <a:rPr lang="ru-RU" sz="7200" dirty="0"/>
              <a:t>научности – представленные экспонаты должны достоверно отражать тематику мини – музея, объяснять различные процессы и явления в рамках выбранной темы научным и в то же время доступным языком;</a:t>
            </a:r>
          </a:p>
          <a:p>
            <a:pPr lvl="0"/>
            <a:r>
              <a:rPr lang="ru-RU" sz="7200" dirty="0" err="1"/>
              <a:t>гуманизации</a:t>
            </a:r>
            <a:r>
              <a:rPr lang="ru-RU" sz="7200" dirty="0"/>
              <a:t> и партнёрства – мини – музеи должны предлагать условия для всестороннего развития ребёнка, поощрения его инициативности, творческой деятельности;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08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408712" cy="6120680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latin typeface="+mn-lt"/>
              </a:rPr>
              <a:t> </a:t>
            </a:r>
            <a:r>
              <a:rPr lang="ru-RU" sz="1800" dirty="0" err="1">
                <a:latin typeface="+mn-lt"/>
                <a:cs typeface="Times New Roman" panose="02020603050405020304" pitchFamily="18" charset="0"/>
              </a:rPr>
              <a:t>культуросообразности</a:t>
            </a:r>
            <a:r>
              <a:rPr lang="ru-RU" sz="1800" dirty="0">
                <a:latin typeface="+mn-lt"/>
                <a:cs typeface="Times New Roman" panose="02020603050405020304" pitchFamily="18" charset="0"/>
              </a:rPr>
              <a:t> – мини – музеи должны быть ориентированы на приобщение детей к мировой культуре, общечеловеческим ценностям через освоение ценностей и норм национальной культуры в ходе непосредственно образовательной деятельности в музейном пространстве;</a:t>
            </a:r>
            <a:br>
              <a:rPr lang="ru-RU" sz="1800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latin typeface="+mn-lt"/>
                <a:cs typeface="Times New Roman" panose="02020603050405020304" pitchFamily="18" charset="0"/>
              </a:rPr>
              <a:t>динамичности и вариативности – экспозиции мини – музеев должны постоянно дополняться и обновляться с учётом возрастных особенностей детей группы;</a:t>
            </a:r>
            <a:br>
              <a:rPr lang="ru-RU" sz="1800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latin typeface="+mn-lt"/>
                <a:cs typeface="Times New Roman" panose="02020603050405020304" pitchFamily="18" charset="0"/>
              </a:rPr>
              <a:t>разнообразия – наполнение мини – музеев экспонатами, разными по форме, содержанию, размерам, отражающими историческое, природное и культурное разнообразие окружающего мира;</a:t>
            </a:r>
            <a:br>
              <a:rPr lang="ru-RU" sz="1800" dirty="0">
                <a:latin typeface="+mn-lt"/>
                <a:cs typeface="Times New Roman" panose="02020603050405020304" pitchFamily="18" charset="0"/>
              </a:rPr>
            </a:br>
            <a:r>
              <a:rPr lang="ru-RU" sz="1800" dirty="0">
                <a:latin typeface="+mn-lt"/>
                <a:cs typeface="Times New Roman" panose="02020603050405020304" pitchFamily="18" charset="0"/>
              </a:rPr>
              <a:t>регионализации – мини – музеи должны предусматривать организацию работы с детьми по ознакомлению их с культурным наследием региона.</a:t>
            </a:r>
            <a:br>
              <a:rPr lang="ru-RU" sz="1800" b="0" dirty="0">
                <a:latin typeface="+mn-lt"/>
                <a:cs typeface="Times New Roman" panose="02020603050405020304" pitchFamily="18" charset="0"/>
              </a:rPr>
            </a:br>
            <a:endParaRPr lang="ru-RU" sz="1800" b="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8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406480" cy="1368152"/>
          </a:xfrm>
        </p:spPr>
        <p:txBody>
          <a:bodyPr>
            <a:normAutofit/>
          </a:bodyPr>
          <a:lstStyle/>
          <a:p>
            <a:r>
              <a:rPr lang="ru-RU" dirty="0"/>
              <a:t>  Основные этапы проекта</a:t>
            </a:r>
            <a:br>
              <a:rPr lang="ru-RU" dirty="0"/>
            </a:br>
            <a:r>
              <a:rPr lang="ru-RU" dirty="0"/>
              <a:t>   Подготовительный этап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204864"/>
            <a:ext cx="6334472" cy="417005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Определение темы и названия мини – музеев:</a:t>
            </a:r>
          </a:p>
          <a:p>
            <a:r>
              <a:rPr lang="ru-RU" sz="2800" dirty="0"/>
              <a:t>         «Такие разные ложки»,     	«Бабушкино богатство»;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Выбор места его размещения;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Разработка модели будущей экспозиции.</a:t>
            </a:r>
          </a:p>
          <a:p>
            <a:endParaRPr lang="ru-RU" sz="28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0956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886</TotalTime>
  <Words>765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Муниципальное автономное дошкольное образовательное учреждение  «Детский сад №56 «Лесная сказка»</vt:lpstr>
      <vt:lpstr>Детство – каждодневное открытие мира и, поэтому надо делать так, чтобы оно стало, прежде всего, познанием человека и Отечества, их красоты и величия».                                                                                </vt:lpstr>
      <vt:lpstr>               Актуальность </vt:lpstr>
      <vt:lpstr>                   Цель. </vt:lpstr>
      <vt:lpstr>                 Задачи</vt:lpstr>
      <vt:lpstr>  Развивать навыки опытно – экспериментальной работы с предметами; Воспитывать любовь к истории, умение видеть прекрасное в окружающем мире, осознавать свои корни, национальные истоки и способность ориентироваться в современном мире;  Прививать интерес к духовной культуре русского народа, через обычаи, обряды, праздники, народное творчество, искусство; Вовлекать родителей в образовательный процесс, к созданию предметно – развивающей среды. </vt:lpstr>
      <vt:lpstr>               Принципы</vt:lpstr>
      <vt:lpstr> культуросообразности – мини – музеи должны быть ориентированы на приобщение детей к мировой культуре, общечеловеческим ценностям через освоение ценностей и норм национальной культуры в ходе непосредственно образовательной деятельности в музейном пространстве; динамичности и вариативности – экспозиции мини – музеев должны постоянно дополняться и обновляться с учётом возрастных особенностей детей группы; разнообразия – наполнение мини – музеев экспонатами, разными по форме, содержанию, размерам, отражающими историческое, природное и культурное разнообразие окружающего мира; регионализации – мини – музеи должны предусматривать организацию работы с детьми по ознакомлению их с культурным наследием региона. </vt:lpstr>
      <vt:lpstr>  Основные этапы проекта    Подготовительный этап</vt:lpstr>
      <vt:lpstr>          Практический этап</vt:lpstr>
      <vt:lpstr>Презентация PowerPoint</vt:lpstr>
      <vt:lpstr>История экспонатов  мини - музея</vt:lpstr>
      <vt:lpstr>Знакомство с экспонатами                   мини - музея</vt:lpstr>
      <vt:lpstr>            Мини – музей        «Такие разные ложки»</vt:lpstr>
      <vt:lpstr>                Мини – музей      «Бабушкино богатство»</vt:lpstr>
      <vt:lpstr>           Мини – музей «Осветительные приборы»</vt:lpstr>
      <vt:lpstr>Интеграция образовательных           областей</vt:lpstr>
      <vt:lpstr>Интеграция образовательных областей:  социально-коммуникативное, познавательное, речевое, художественно-эстетическое, физическое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Танец с ложками</vt:lpstr>
      <vt:lpstr>    «Весёлые коробейники»</vt:lpstr>
      <vt:lpstr>     Заключительный этап проекта </vt:lpstr>
      <vt:lpstr>                     Вывод Таким образом, мини-музеи, созданные руками педагогов, воспитанников и их родителей, становятся интерактивными, а значит близкими и понятными каждому ребенку. Все это позволяет воспитывать в дошкольниках чувство гордости за общее дело, свою группу, детский сад, семью и малую Родину. 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Детство – каждодневное открытие мира и, поэтому надо делать так, чтобы оно стало, прежде всего, познанием человека и Отечества, их красоты и величия».                                                                               В.А.Сухомлинский</dc:title>
  <dc:creator>user</dc:creator>
  <cp:lastModifiedBy>user</cp:lastModifiedBy>
  <cp:revision>60</cp:revision>
  <dcterms:created xsi:type="dcterms:W3CDTF">2016-03-23T14:34:48Z</dcterms:created>
  <dcterms:modified xsi:type="dcterms:W3CDTF">2016-03-29T09:53:44Z</dcterms:modified>
</cp:coreProperties>
</file>