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5" r:id="rId3"/>
    <p:sldId id="278" r:id="rId4"/>
    <p:sldId id="279" r:id="rId5"/>
    <p:sldId id="280" r:id="rId6"/>
    <p:sldId id="281" r:id="rId7"/>
    <p:sldId id="283" r:id="rId8"/>
    <p:sldId id="282" r:id="rId9"/>
    <p:sldId id="315" r:id="rId10"/>
    <p:sldId id="284" r:id="rId11"/>
    <p:sldId id="286" r:id="rId12"/>
    <p:sldId id="287" r:id="rId13"/>
    <p:sldId id="289" r:id="rId14"/>
    <p:sldId id="288" r:id="rId15"/>
    <p:sldId id="291" r:id="rId16"/>
    <p:sldId id="292" r:id="rId17"/>
    <p:sldId id="293" r:id="rId18"/>
    <p:sldId id="318" r:id="rId19"/>
    <p:sldId id="297" r:id="rId20"/>
    <p:sldId id="295" r:id="rId21"/>
    <p:sldId id="296" r:id="rId22"/>
    <p:sldId id="294" r:id="rId23"/>
    <p:sldId id="311" r:id="rId24"/>
    <p:sldId id="308" r:id="rId25"/>
    <p:sldId id="302" r:id="rId26"/>
    <p:sldId id="317" r:id="rId27"/>
    <p:sldId id="266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52115-8A3F-460E-880E-8613CB77C509}" type="doc">
      <dgm:prSet loTypeId="urn:microsoft.com/office/officeart/2005/8/layout/cycle7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CF9C589-4F71-4367-A57D-CF97620075A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 с педагогами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99CBBB-9A88-4EB8-9919-56975AF9BAC3}" type="parTrans" cxnId="{89F62B43-56BB-40B7-BA80-AF385A2DCC46}">
      <dgm:prSet/>
      <dgm:spPr/>
      <dgm:t>
        <a:bodyPr/>
        <a:lstStyle/>
        <a:p>
          <a:endParaRPr lang="ru-RU"/>
        </a:p>
      </dgm:t>
    </dgm:pt>
    <dgm:pt modelId="{562A24E4-680E-4EE0-B639-6258CCB57F12}" type="sibTrans" cxnId="{89F62B43-56BB-40B7-BA80-AF385A2DCC4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/>
        </a:p>
      </dgm:t>
    </dgm:pt>
    <dgm:pt modelId="{91CE2BD5-4B9B-4073-9919-D35DB3E8486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с детьми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4D5A8E-E1B2-4DB0-8163-1FCF081925E7}" type="parTrans" cxnId="{D15FAB87-30B9-4442-8814-1B59D75C0EF9}">
      <dgm:prSet/>
      <dgm:spPr/>
      <dgm:t>
        <a:bodyPr/>
        <a:lstStyle/>
        <a:p>
          <a:endParaRPr lang="ru-RU"/>
        </a:p>
      </dgm:t>
    </dgm:pt>
    <dgm:pt modelId="{2C56B245-7F61-40B0-B8B4-579418D1ECE5}" type="sibTrans" cxnId="{D15FAB87-30B9-4442-8814-1B59D75C0EF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/>
        </a:p>
      </dgm:t>
    </dgm:pt>
    <dgm:pt modelId="{84BA2597-AF04-465D-A721-C19C064F38B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с семьёй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1E0880-C14A-4D67-91A1-D34F6C113CF0}" type="parTrans" cxnId="{69FF94BB-17A9-4E46-B563-E0DC741EAC98}">
      <dgm:prSet/>
      <dgm:spPr/>
      <dgm:t>
        <a:bodyPr/>
        <a:lstStyle/>
        <a:p>
          <a:endParaRPr lang="ru-RU"/>
        </a:p>
      </dgm:t>
    </dgm:pt>
    <dgm:pt modelId="{9BA26987-0A61-423C-AC29-FEFCE806C3AD}" type="sibTrans" cxnId="{69FF94BB-17A9-4E46-B563-E0DC741EAC9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/>
        </a:p>
      </dgm:t>
    </dgm:pt>
    <dgm:pt modelId="{DCFB261A-3680-4660-B8CE-585E51917313}" type="pres">
      <dgm:prSet presAssocID="{5D852115-8A3F-460E-880E-8613CB77C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BE10E-421B-4D33-8DA6-607204683D8C}" type="pres">
      <dgm:prSet presAssocID="{4CF9C589-4F71-4367-A57D-CF97620075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ACC5A-8C00-4A98-9061-E12318E99DCD}" type="pres">
      <dgm:prSet presAssocID="{562A24E4-680E-4EE0-B639-6258CCB57F1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60BDE9A-D246-4E14-BD5B-A7A6A2BD3D22}" type="pres">
      <dgm:prSet presAssocID="{562A24E4-680E-4EE0-B639-6258CCB57F1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A9849C3-8A67-43DF-A12A-7E0CA28A83E8}" type="pres">
      <dgm:prSet presAssocID="{91CE2BD5-4B9B-4073-9919-D35DB3E84864}" presName="node" presStyleLbl="node1" presStyleIdx="1" presStyleCnt="3" custRadScaleRad="96126" custRadScaleInc="-9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39F2E-D1E4-4C59-81D0-ED236BCC32B3}" type="pres">
      <dgm:prSet presAssocID="{2C56B245-7F61-40B0-B8B4-579418D1ECE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334F25E-B979-425B-B21D-C47DF3A98CB3}" type="pres">
      <dgm:prSet presAssocID="{2C56B245-7F61-40B0-B8B4-579418D1ECE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70D2958-0C75-4F61-93AC-A87AE7D7B566}" type="pres">
      <dgm:prSet presAssocID="{84BA2597-AF04-465D-A721-C19C064F38BE}" presName="node" presStyleLbl="node1" presStyleIdx="2" presStyleCnt="3" custRadScaleRad="94591" custRadScaleInc="8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811DF-A85A-4AD7-BAFF-5D2359E364E5}" type="pres">
      <dgm:prSet presAssocID="{9BA26987-0A61-423C-AC29-FEFCE806C3A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E1A40B2-6B0D-4091-942F-E77FD5208DEC}" type="pres">
      <dgm:prSet presAssocID="{9BA26987-0A61-423C-AC29-FEFCE806C3AD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60EE6E9-8D09-41DA-BAA7-9337FE0EF946}" type="presOf" srcId="{562A24E4-680E-4EE0-B639-6258CCB57F12}" destId="{B7EACC5A-8C00-4A98-9061-E12318E99DCD}" srcOrd="0" destOrd="0" presId="urn:microsoft.com/office/officeart/2005/8/layout/cycle7"/>
    <dgm:cxn modelId="{81A7B708-7554-4FB7-B225-809AD34D2D34}" type="presOf" srcId="{4CF9C589-4F71-4367-A57D-CF97620075A7}" destId="{EA6BE10E-421B-4D33-8DA6-607204683D8C}" srcOrd="0" destOrd="0" presId="urn:microsoft.com/office/officeart/2005/8/layout/cycle7"/>
    <dgm:cxn modelId="{970EC903-0CD0-491D-885F-9EE79F41EF7A}" type="presOf" srcId="{9BA26987-0A61-423C-AC29-FEFCE806C3AD}" destId="{BE2811DF-A85A-4AD7-BAFF-5D2359E364E5}" srcOrd="0" destOrd="0" presId="urn:microsoft.com/office/officeart/2005/8/layout/cycle7"/>
    <dgm:cxn modelId="{01C282E8-5F00-41B2-BC67-7A212BB8B156}" type="presOf" srcId="{562A24E4-680E-4EE0-B639-6258CCB57F12}" destId="{160BDE9A-D246-4E14-BD5B-A7A6A2BD3D22}" srcOrd="1" destOrd="0" presId="urn:microsoft.com/office/officeart/2005/8/layout/cycle7"/>
    <dgm:cxn modelId="{B3CE5509-ACD8-4AA7-8964-A9D0A345BEA9}" type="presOf" srcId="{91CE2BD5-4B9B-4073-9919-D35DB3E84864}" destId="{6A9849C3-8A67-43DF-A12A-7E0CA28A83E8}" srcOrd="0" destOrd="0" presId="urn:microsoft.com/office/officeart/2005/8/layout/cycle7"/>
    <dgm:cxn modelId="{133A4F5D-BF1B-4F50-A3C9-E97C12C7AEAE}" type="presOf" srcId="{2C56B245-7F61-40B0-B8B4-579418D1ECE5}" destId="{5334F25E-B979-425B-B21D-C47DF3A98CB3}" srcOrd="1" destOrd="0" presId="urn:microsoft.com/office/officeart/2005/8/layout/cycle7"/>
    <dgm:cxn modelId="{69FF94BB-17A9-4E46-B563-E0DC741EAC98}" srcId="{5D852115-8A3F-460E-880E-8613CB77C509}" destId="{84BA2597-AF04-465D-A721-C19C064F38BE}" srcOrd="2" destOrd="0" parTransId="{691E0880-C14A-4D67-91A1-D34F6C113CF0}" sibTransId="{9BA26987-0A61-423C-AC29-FEFCE806C3AD}"/>
    <dgm:cxn modelId="{89F62B43-56BB-40B7-BA80-AF385A2DCC46}" srcId="{5D852115-8A3F-460E-880E-8613CB77C509}" destId="{4CF9C589-4F71-4367-A57D-CF97620075A7}" srcOrd="0" destOrd="0" parTransId="{6E99CBBB-9A88-4EB8-9919-56975AF9BAC3}" sibTransId="{562A24E4-680E-4EE0-B639-6258CCB57F12}"/>
    <dgm:cxn modelId="{7ED97917-0AAB-4D7C-BA16-F23005078D94}" type="presOf" srcId="{84BA2597-AF04-465D-A721-C19C064F38BE}" destId="{970D2958-0C75-4F61-93AC-A87AE7D7B566}" srcOrd="0" destOrd="0" presId="urn:microsoft.com/office/officeart/2005/8/layout/cycle7"/>
    <dgm:cxn modelId="{CC786E14-5CBB-43A7-B662-A2A99A68A1FC}" type="presOf" srcId="{2C56B245-7F61-40B0-B8B4-579418D1ECE5}" destId="{E5439F2E-D1E4-4C59-81D0-ED236BCC32B3}" srcOrd="0" destOrd="0" presId="urn:microsoft.com/office/officeart/2005/8/layout/cycle7"/>
    <dgm:cxn modelId="{D15FAB87-30B9-4442-8814-1B59D75C0EF9}" srcId="{5D852115-8A3F-460E-880E-8613CB77C509}" destId="{91CE2BD5-4B9B-4073-9919-D35DB3E84864}" srcOrd="1" destOrd="0" parTransId="{2A4D5A8E-E1B2-4DB0-8163-1FCF081925E7}" sibTransId="{2C56B245-7F61-40B0-B8B4-579418D1ECE5}"/>
    <dgm:cxn modelId="{174A9FE8-E0C8-4444-A620-F640BB37E20A}" type="presOf" srcId="{9BA26987-0A61-423C-AC29-FEFCE806C3AD}" destId="{1E1A40B2-6B0D-4091-942F-E77FD5208DEC}" srcOrd="1" destOrd="0" presId="urn:microsoft.com/office/officeart/2005/8/layout/cycle7"/>
    <dgm:cxn modelId="{DA308E55-40E8-48AB-84AB-C8E64AAA7D1E}" type="presOf" srcId="{5D852115-8A3F-460E-880E-8613CB77C509}" destId="{DCFB261A-3680-4660-B8CE-585E51917313}" srcOrd="0" destOrd="0" presId="urn:microsoft.com/office/officeart/2005/8/layout/cycle7"/>
    <dgm:cxn modelId="{7A8513E9-D802-47DB-B2FA-56DEF05BF865}" type="presParOf" srcId="{DCFB261A-3680-4660-B8CE-585E51917313}" destId="{EA6BE10E-421B-4D33-8DA6-607204683D8C}" srcOrd="0" destOrd="0" presId="urn:microsoft.com/office/officeart/2005/8/layout/cycle7"/>
    <dgm:cxn modelId="{3F25B98D-56ED-40A8-B455-5FF8D422E546}" type="presParOf" srcId="{DCFB261A-3680-4660-B8CE-585E51917313}" destId="{B7EACC5A-8C00-4A98-9061-E12318E99DCD}" srcOrd="1" destOrd="0" presId="urn:microsoft.com/office/officeart/2005/8/layout/cycle7"/>
    <dgm:cxn modelId="{F43B677D-683A-4EE8-A54B-834EE2244938}" type="presParOf" srcId="{B7EACC5A-8C00-4A98-9061-E12318E99DCD}" destId="{160BDE9A-D246-4E14-BD5B-A7A6A2BD3D22}" srcOrd="0" destOrd="0" presId="urn:microsoft.com/office/officeart/2005/8/layout/cycle7"/>
    <dgm:cxn modelId="{F82E0082-AE79-41C9-B752-F169E06E01A9}" type="presParOf" srcId="{DCFB261A-3680-4660-B8CE-585E51917313}" destId="{6A9849C3-8A67-43DF-A12A-7E0CA28A83E8}" srcOrd="2" destOrd="0" presId="urn:microsoft.com/office/officeart/2005/8/layout/cycle7"/>
    <dgm:cxn modelId="{046F5E9B-4103-4267-B2D1-9DB679D79D25}" type="presParOf" srcId="{DCFB261A-3680-4660-B8CE-585E51917313}" destId="{E5439F2E-D1E4-4C59-81D0-ED236BCC32B3}" srcOrd="3" destOrd="0" presId="urn:microsoft.com/office/officeart/2005/8/layout/cycle7"/>
    <dgm:cxn modelId="{B444445A-EECA-46B9-BC95-BF7DAA5A673D}" type="presParOf" srcId="{E5439F2E-D1E4-4C59-81D0-ED236BCC32B3}" destId="{5334F25E-B979-425B-B21D-C47DF3A98CB3}" srcOrd="0" destOrd="0" presId="urn:microsoft.com/office/officeart/2005/8/layout/cycle7"/>
    <dgm:cxn modelId="{B2B0A0E8-0979-4470-A350-8A3F33A26944}" type="presParOf" srcId="{DCFB261A-3680-4660-B8CE-585E51917313}" destId="{970D2958-0C75-4F61-93AC-A87AE7D7B566}" srcOrd="4" destOrd="0" presId="urn:microsoft.com/office/officeart/2005/8/layout/cycle7"/>
    <dgm:cxn modelId="{F044C8EB-9ED5-45A2-A765-9DF0F748B08E}" type="presParOf" srcId="{DCFB261A-3680-4660-B8CE-585E51917313}" destId="{BE2811DF-A85A-4AD7-BAFF-5D2359E364E5}" srcOrd="5" destOrd="0" presId="urn:microsoft.com/office/officeart/2005/8/layout/cycle7"/>
    <dgm:cxn modelId="{CE3487D2-4B34-4029-A7EC-8300C783D9A0}" type="presParOf" srcId="{BE2811DF-A85A-4AD7-BAFF-5D2359E364E5}" destId="{1E1A40B2-6B0D-4091-942F-E77FD5208DEC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BE10E-421B-4D33-8DA6-607204683D8C}">
      <dsp:nvSpPr>
        <dsp:cNvPr id="0" name=""/>
        <dsp:cNvSpPr/>
      </dsp:nvSpPr>
      <dsp:spPr>
        <a:xfrm>
          <a:off x="2000891" y="1062"/>
          <a:ext cx="2141884" cy="10709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 с педагогами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0891" y="1062"/>
        <a:ext cx="2141884" cy="1070942"/>
      </dsp:txXfrm>
    </dsp:sp>
    <dsp:sp modelId="{B7EACC5A-8C00-4A98-9061-E12318E99DCD}">
      <dsp:nvSpPr>
        <dsp:cNvPr id="0" name=""/>
        <dsp:cNvSpPr/>
      </dsp:nvSpPr>
      <dsp:spPr>
        <a:xfrm rot="3479649">
          <a:off x="3406797" y="1777345"/>
          <a:ext cx="1115388" cy="374829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3479649">
        <a:off x="3406797" y="1777345"/>
        <a:ext cx="1115388" cy="374829"/>
      </dsp:txXfrm>
    </dsp:sp>
    <dsp:sp modelId="{6A9849C3-8A67-43DF-A12A-7E0CA28A83E8}">
      <dsp:nvSpPr>
        <dsp:cNvPr id="0" name=""/>
        <dsp:cNvSpPr/>
      </dsp:nvSpPr>
      <dsp:spPr>
        <a:xfrm>
          <a:off x="3786207" y="2857515"/>
          <a:ext cx="2141884" cy="10709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с детьми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6207" y="2857515"/>
        <a:ext cx="2141884" cy="1070942"/>
      </dsp:txXfrm>
    </dsp:sp>
    <dsp:sp modelId="{E5439F2E-D1E4-4C59-81D0-ED236BCC32B3}">
      <dsp:nvSpPr>
        <dsp:cNvPr id="0" name=""/>
        <dsp:cNvSpPr/>
      </dsp:nvSpPr>
      <dsp:spPr>
        <a:xfrm rot="10799991">
          <a:off x="2531395" y="3205576"/>
          <a:ext cx="1115388" cy="374829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799991">
        <a:off x="2531395" y="3205576"/>
        <a:ext cx="1115388" cy="374829"/>
      </dsp:txXfrm>
    </dsp:sp>
    <dsp:sp modelId="{970D2958-0C75-4F61-93AC-A87AE7D7B566}">
      <dsp:nvSpPr>
        <dsp:cNvPr id="0" name=""/>
        <dsp:cNvSpPr/>
      </dsp:nvSpPr>
      <dsp:spPr>
        <a:xfrm>
          <a:off x="250087" y="2857524"/>
          <a:ext cx="2141884" cy="10709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с семьёй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087" y="2857524"/>
        <a:ext cx="2141884" cy="1070942"/>
      </dsp:txXfrm>
    </dsp:sp>
    <dsp:sp modelId="{BE2811DF-A85A-4AD7-BAFF-5D2359E364E5}">
      <dsp:nvSpPr>
        <dsp:cNvPr id="0" name=""/>
        <dsp:cNvSpPr/>
      </dsp:nvSpPr>
      <dsp:spPr>
        <a:xfrm rot="18090317">
          <a:off x="1638737" y="1777349"/>
          <a:ext cx="1115388" cy="374829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8090317">
        <a:off x="1638737" y="1777349"/>
        <a:ext cx="1115388" cy="374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5D624-FE4E-417D-A8D1-90C6EF1CFFD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2337-FAEE-453C-9565-067556530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244C-E4BB-4C15-80E3-98AF1E263AB4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439-E56F-4583-A4B5-D8A9677B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244C-E4BB-4C15-80E3-98AF1E263AB4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439-E56F-4583-A4B5-D8A9677B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244C-E4BB-4C15-80E3-98AF1E263AB4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439-E56F-4583-A4B5-D8A9677B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244C-E4BB-4C15-80E3-98AF1E263AB4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439-E56F-4583-A4B5-D8A9677B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244C-E4BB-4C15-80E3-98AF1E263AB4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439-E56F-4583-A4B5-D8A9677B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244C-E4BB-4C15-80E3-98AF1E263AB4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439-E56F-4583-A4B5-D8A9677B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244C-E4BB-4C15-80E3-98AF1E263AB4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439-E56F-4583-A4B5-D8A9677B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244C-E4BB-4C15-80E3-98AF1E263AB4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439-E56F-4583-A4B5-D8A9677B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244C-E4BB-4C15-80E3-98AF1E263AB4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439-E56F-4583-A4B5-D8A9677B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244C-E4BB-4C15-80E3-98AF1E263AB4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439-E56F-4583-A4B5-D8A9677B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244C-E4BB-4C15-80E3-98AF1E263AB4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439-E56F-4583-A4B5-D8A9677B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4244C-E4BB-4C15-80E3-98AF1E263AB4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7439-E56F-4583-A4B5-D8A9677B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8072494" cy="2357454"/>
          </a:xfrm>
          <a:noFill/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«Формирование гражданско-патриотических  ценностей у детей младшего дошкольного возраста через ознакомление с историей семьи»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571480"/>
            <a:ext cx="8143932" cy="78581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№56 «Лесная сказка», пос. Двуреченск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4643446"/>
            <a:ext cx="3771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Воспитатели: Климова О. Ю.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Копылова О. В.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6867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Праздничные и торжественные мероприятия в памятные дни</a:t>
            </a:r>
            <a:endParaRPr lang="ru-RU" sz="32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357654" y="5000636"/>
            <a:ext cx="4786346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Праздник «Мир без войны»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E:\для фестиваля педагог.идей\9 мая дети фото\IMG_4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4040188" cy="2693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E:\для фестиваля педагог.идей\9 мая дети фото\IMG_4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4041775" cy="2694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в группах мини-музеев воинской славы</a:t>
            </a:r>
            <a:endParaRPr lang="ru-RU" sz="3200" dirty="0"/>
          </a:p>
        </p:txBody>
      </p:sp>
      <p:pic>
        <p:nvPicPr>
          <p:cNvPr id="3" name="Содержимое 4" descr="http://report.pedmix.ru/files/2015/03/04/2488_1425479805.jpg"/>
          <p:cNvPicPr>
            <a:picLocks/>
          </p:cNvPicPr>
          <p:nvPr/>
        </p:nvPicPr>
        <p:blipFill>
          <a:blip r:embed="rId2" cstate="print"/>
          <a:srcRect b="8856"/>
          <a:stretch>
            <a:fillRect/>
          </a:stretch>
        </p:blipFill>
        <p:spPr bwMode="auto">
          <a:xfrm>
            <a:off x="2500298" y="1571612"/>
            <a:ext cx="3786214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28748" y="5857892"/>
            <a:ext cx="5793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воинской славы в подготовительной группе,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Чернышова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 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48892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 проекты и тематические занятия</a:t>
            </a:r>
            <a:endParaRPr lang="ru-RU" sz="3200" dirty="0"/>
          </a:p>
        </p:txBody>
      </p:sp>
      <p:pic>
        <p:nvPicPr>
          <p:cNvPr id="4098" name="Picture 2" descr="F:\для фестиваля педагог.идей\патриотическое воспитание\дети герои занятие\дети герои занятие 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F:\для фестиваля педагог.идей\патриотическое воспитание\дети герои занятие\дети герои занятие 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762472" y="178592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71472" y="507207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Тематическое занятие в подготовительной группе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«Наши земляки в годы Великой Отечественной войны»,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Половникова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 Р.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900882" cy="10112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Встречи с ветеранами войны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«Уроки Памяти»</a:t>
            </a:r>
            <a:endParaRPr lang="ru-RU" sz="3200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4786314" y="4929198"/>
            <a:ext cx="3968750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Старшая группа,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 Копылова О. В.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2" descr="E:\для фестиваля педагог.идей\занятие с Ветераном\P429006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28596" y="3071810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E:\для фестиваля педагог.идей\занятие с Ветераном\P429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3357586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3200" dirty="0"/>
          </a:p>
        </p:txBody>
      </p:sp>
      <p:pic>
        <p:nvPicPr>
          <p:cNvPr id="3" name="Picture 2" descr="E:\для фестиваля педагог.идей\8 мая выступление\DSC02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2963466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5721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 в КОЦ с концертом для ветеранов войны, тружеников тыла, малолетних узников концлагерей</a:t>
            </a:r>
            <a:endParaRPr lang="ru-RU" sz="2000" dirty="0"/>
          </a:p>
        </p:txBody>
      </p:sp>
      <p:pic>
        <p:nvPicPr>
          <p:cNvPr id="5" name="Picture 2" descr="E:\фото\экскурсии\SDC12099.JPG"/>
          <p:cNvPicPr>
            <a:picLocks noChangeAspect="1" noChangeArrowheads="1"/>
          </p:cNvPicPr>
          <p:nvPr/>
        </p:nvPicPr>
        <p:blipFill>
          <a:blip r:embed="rId3" cstate="print"/>
          <a:srcRect t="10870" b="10869"/>
          <a:stretch>
            <a:fillRect/>
          </a:stretch>
        </p:blipFill>
        <p:spPr bwMode="auto">
          <a:xfrm>
            <a:off x="4572000" y="642918"/>
            <a:ext cx="430832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455104" y="3214686"/>
            <a:ext cx="2586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 к обелиску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F:\фото\экскурсии\МУЗЕЙ\IMG_2037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4752"/>
            <a:ext cx="4286280" cy="2570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32088" y="6286520"/>
            <a:ext cx="342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 в школьный музей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8572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ширмы: «Советы родителям. Как рассказать детям о Дне Победы»</a:t>
            </a:r>
            <a:endParaRPr lang="ru-RU" sz="3200" dirty="0"/>
          </a:p>
        </p:txBody>
      </p:sp>
      <p:pic>
        <p:nvPicPr>
          <p:cNvPr id="5" name="Содержимое 4" descr="F:\для фестиваля педагог.идей\Лица Победы\наталье 006.jpg"/>
          <p:cNvPicPr>
            <a:picLocks/>
          </p:cNvPicPr>
          <p:nvPr/>
        </p:nvPicPr>
        <p:blipFill>
          <a:blip r:embed="rId2" cstate="print"/>
          <a:srcRect l="1924" t="7051"/>
          <a:stretch>
            <a:fillRect/>
          </a:stretch>
        </p:blipFill>
        <p:spPr bwMode="auto">
          <a:xfrm>
            <a:off x="1857356" y="1857364"/>
            <a:ext cx="5043494" cy="3369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143668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Издательская деятельность</a:t>
            </a:r>
            <a:endParaRPr lang="ru-RU" sz="3200" dirty="0"/>
          </a:p>
        </p:txBody>
      </p:sp>
      <p:pic>
        <p:nvPicPr>
          <p:cNvPr id="5" name="Picture 2" descr="E:\для фестиваля педагог.идей\Лица Победы\наталье 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2963487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5500702"/>
            <a:ext cx="3286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групповых  информационных стендов «9 мая – День Победы»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572140"/>
            <a:ext cx="4214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 фотографий и оформление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«Книги памяти»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4" descr="F:\для фестиваля педагог.идей\Лица Победы\Лица Победы 01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7696" t="4212"/>
          <a:stretch>
            <a:fillRect/>
          </a:stretch>
        </p:blipFill>
        <p:spPr bwMode="auto">
          <a:xfrm>
            <a:off x="5143504" y="1428736"/>
            <a:ext cx="3000396" cy="4000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214290"/>
            <a:ext cx="1785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1714488"/>
            <a:ext cx="1785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Формировать гражданско-патриотические ценности у детей младшего дошкольного возраста через ознакомление с историей семьи.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357430"/>
            <a:ext cx="8572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знания детей о событиях Великой Отечественной войны. 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с праздником  - Днём Победы, его атрибутами.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интерес к истории своей семьи; событиям прошлых лет.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  <a:tabLst>
                <a:tab pos="4572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в детях такие нравственные качества, как любовь к своим близким, чувство гордости за членов семьи, переживших Великую Отечественную войну или погибших на полях сражений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  <a:tabLst>
                <a:tab pos="4572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Привлечь родителей к совместным познавательно - тематическим мероприятиям, сформировать у родителей активную позицию в воспитании и образовании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с родителями были созданы: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3873" y="2880872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5596" y="5744849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582341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303F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тематические выставки: «Детям о войне», «Стихи детям»;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ru-RU" sz="2400" dirty="0" smtClean="0">
              <a:solidFill>
                <a:srgbClr val="303F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303F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сменные экспозиции репродукций картин советских художников К. Васильева, М. Самсонова, К. </a:t>
            </a:r>
            <a:r>
              <a:rPr lang="ru-RU" sz="2400" dirty="0" err="1" smtClean="0">
                <a:solidFill>
                  <a:srgbClr val="303F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Юона</a:t>
            </a:r>
            <a:r>
              <a:rPr lang="ru-RU" sz="2400" dirty="0" smtClean="0">
                <a:solidFill>
                  <a:srgbClr val="303F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С.Герасимова, по темам «Военные будни», «Дети войны»;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ru-RU" sz="2400" dirty="0" smtClean="0">
              <a:solidFill>
                <a:srgbClr val="303F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303F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мини-библиотека «Книги о великой Победе»;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ru-RU" sz="2400" dirty="0" smtClean="0">
              <a:solidFill>
                <a:srgbClr val="303F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303F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стенд «День Победы».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8683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Фотовыставка «Спасибо деду за Победу!»</a:t>
            </a:r>
            <a:endParaRPr lang="ru-RU" sz="3200" dirty="0"/>
          </a:p>
        </p:txBody>
      </p:sp>
      <p:pic>
        <p:nvPicPr>
          <p:cNvPr id="4" name="Содержимое 10" descr="Рисунок1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027305" cy="3143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11" descr="Рисунок7"/>
          <p:cNvPicPr>
            <a:picLocks/>
          </p:cNvPicPr>
          <p:nvPr/>
        </p:nvPicPr>
        <p:blipFill>
          <a:blip r:embed="rId3" cstate="print"/>
          <a:srcRect b="2721"/>
          <a:stretch>
            <a:fillRect/>
          </a:stretch>
        </p:blipFill>
        <p:spPr bwMode="auto">
          <a:xfrm>
            <a:off x="4643438" y="1357298"/>
            <a:ext cx="4071966" cy="312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57224" y="4643446"/>
            <a:ext cx="7572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Нет праздника важнее и дороже,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И пусть уйдет в историю война,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Мы, правнуки-праправнуки героев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Не смеем забывать их имена…</a:t>
            </a:r>
            <a:endParaRPr lang="ru-RU" sz="2400" dirty="0"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фестиваля педагог.идей\8 мая выступление\DSC02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7422" y="0"/>
            <a:ext cx="4400552" cy="868346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928670"/>
            <a:ext cx="7858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«Человек, не знающий своего прошлого, не знает ничего»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чтецов, посвящённый 70-ю Победы в ВОВ</a:t>
            </a:r>
            <a:endParaRPr lang="ru-RU" sz="3200" dirty="0"/>
          </a:p>
        </p:txBody>
      </p:sp>
      <p:pic>
        <p:nvPicPr>
          <p:cNvPr id="4" name="Содержимое 4" descr="http://ia108.mycdn.me/image?t=3&amp;bid=771712980070&amp;id=771712972646&amp;plc=WEB&amp;ts=00010001&amp;tkn=L-zV_0SNroy3Dd0_EfY_ntaHlwk"/>
          <p:cNvPicPr>
            <a:picLocks/>
          </p:cNvPicPr>
          <p:nvPr/>
        </p:nvPicPr>
        <p:blipFill>
          <a:blip r:embed="rId2" cstate="print">
            <a:lum bright="20000"/>
          </a:blip>
          <a:srcRect t="39148"/>
          <a:stretch>
            <a:fillRect/>
          </a:stretch>
        </p:blipFill>
        <p:spPr bwMode="auto">
          <a:xfrm>
            <a:off x="4714876" y="1857364"/>
            <a:ext cx="403860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G:\DCIM\101NIKON\DSCN0594.JPG"/>
          <p:cNvPicPr>
            <a:picLocks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57158" y="3071810"/>
            <a:ext cx="4038600" cy="3029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57818" y="5000636"/>
            <a:ext cx="2345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 победители!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Концерт для ветеранов войны, тружеников тыла, малолетних узников концлагерей</a:t>
            </a:r>
            <a:endParaRPr lang="ru-RU" sz="3200" dirty="0"/>
          </a:p>
        </p:txBody>
      </p:sp>
      <p:pic>
        <p:nvPicPr>
          <p:cNvPr id="3" name="Picture 2" descr="C:\Documents and Settings\александр\Рабочий стол\DSC02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5181608" cy="3941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868" y="5786454"/>
            <a:ext cx="2571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ea typeface="Calibri"/>
                <a:cs typeface="Times New Roman"/>
              </a:rPr>
              <a:t>п. Двуреченск, КОЦ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829444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Вернисаж «Мы голосуем за МИР!»</a:t>
            </a:r>
            <a:endParaRPr lang="ru-RU" sz="3200" dirty="0"/>
          </a:p>
        </p:txBody>
      </p:sp>
      <p:pic>
        <p:nvPicPr>
          <p:cNvPr id="4" name="Содержимое 6" descr="Рисунок4"/>
          <p:cNvPicPr>
            <a:picLocks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00034" y="2857496"/>
            <a:ext cx="4038600" cy="2951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7" descr="Рисунок8"/>
          <p:cNvPicPr>
            <a:picLocks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714876" y="1500174"/>
            <a:ext cx="4038600" cy="2970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90075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Акции « Полевая почта» </a:t>
            </a:r>
            <a:endParaRPr lang="ru-RU" sz="3200" dirty="0"/>
          </a:p>
        </p:txBody>
      </p:sp>
      <p:pic>
        <p:nvPicPr>
          <p:cNvPr id="3" name="Содержимое 4" descr="20150428_102307"/>
          <p:cNvPicPr>
            <a:picLocks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786314" y="3857628"/>
            <a:ext cx="403860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F:\фото\акции\акция Полевая почта\20150428_102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403860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F:\фото\акции\акция Полевая почта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71546"/>
            <a:ext cx="403860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14" descr="Рисунок9"/>
          <p:cNvPicPr>
            <a:picLocks/>
          </p:cNvPicPr>
          <p:nvPr/>
        </p:nvPicPr>
        <p:blipFill>
          <a:blip r:embed="rId5" cstate="print">
            <a:lum bright="10000"/>
          </a:blip>
          <a:srcRect t="13490"/>
          <a:stretch>
            <a:fillRect/>
          </a:stretch>
        </p:blipFill>
        <p:spPr bwMode="auto">
          <a:xfrm>
            <a:off x="4786314" y="1071546"/>
            <a:ext cx="400052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E:\для фестиваля педагог.идей\9 мая митинг\IMG_59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142984"/>
            <a:ext cx="3500462" cy="2352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0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день великий - День Победы!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нам подарили наши деды.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6" descr="image?t=3&amp;bid=772513629542&amp;id=772513629542&amp;plc=WEB&amp;tkn=9KZKMCOWPS4Coi7fbyqkxW1zlZc"/>
          <p:cNvPicPr>
            <a:picLocks/>
          </p:cNvPicPr>
          <p:nvPr/>
        </p:nvPicPr>
        <p:blipFill>
          <a:blip r:embed="rId3" cstate="print"/>
          <a:srcRect t="15800" r="20400"/>
          <a:stretch>
            <a:fillRect/>
          </a:stretch>
        </p:blipFill>
        <p:spPr bwMode="auto">
          <a:xfrm>
            <a:off x="642910" y="1428736"/>
            <a:ext cx="357186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1285852" y="6000768"/>
            <a:ext cx="2268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дедом на парад!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7686" y="35718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праздничной колонны возле детского сада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Иван\Downloads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256"/>
            <a:ext cx="357190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Иван\Downloads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85794"/>
            <a:ext cx="4000528" cy="2775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115196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Никто не забыт и ничто не забыто!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http://dg54.mycdn.me/getImage?photoId=772517941588&amp;photoType=3"/>
          <p:cNvPicPr>
            <a:picLocks/>
          </p:cNvPicPr>
          <p:nvPr/>
        </p:nvPicPr>
        <p:blipFill>
          <a:blip r:embed="rId3" cstate="print"/>
          <a:srcRect l="4944" t="9071"/>
          <a:stretch>
            <a:fillRect/>
          </a:stretch>
        </p:blipFill>
        <p:spPr bwMode="auto">
          <a:xfrm>
            <a:off x="285720" y="785794"/>
            <a:ext cx="414340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:\для фестиваля педагог.идей\9 мая митинг\IMG_6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4136910" cy="2845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3143248"/>
            <a:ext cx="4143404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Бессмертный полк п. Двуреченск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7" descr="http://ia108.mycdn.me/image?t=3&amp;bid=772513631078&amp;id=772513631078&amp;plc=WEB&amp;tkn=U0j4jlBDmPeNS_QPmb6gkYl_sHo"/>
          <p:cNvPicPr>
            <a:picLocks/>
          </p:cNvPicPr>
          <p:nvPr/>
        </p:nvPicPr>
        <p:blipFill>
          <a:blip r:embed="rId5" cstate="print">
            <a:lum bright="20000" contrast="20000"/>
          </a:blip>
          <a:srcRect t="8531"/>
          <a:stretch>
            <a:fillRect/>
          </a:stretch>
        </p:blipFill>
        <p:spPr bwMode="auto">
          <a:xfrm>
            <a:off x="4643438" y="3786190"/>
            <a:ext cx="4038600" cy="2858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214546" y="6215082"/>
            <a:ext cx="4388702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Митинг, посвящённый Дню Победы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3143248"/>
            <a:ext cx="407196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 ветераны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1500174"/>
            <a:ext cx="814393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осознали, какой ценой была достигнута Победа в Великой Отечественной войне, насколько трудными были шаги к ней.</a:t>
            </a:r>
          </a:p>
          <a:p>
            <a:pPr lvl="0">
              <a:buClr>
                <a:srgbClr val="C00000"/>
              </a:buClr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появился интерес к истории своей семьи, страны.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Произошло эмоциональное единение сотрудников, детей и родителей.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Повысилась активность родителей, их искреннее желание участвовать в жизни детского сада.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Активизировалась воспитательная работа в семье.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осстановилась связь поколений в семье через память о войне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фестиваля педагог.идей\огонь.jpg"/>
          <p:cNvPicPr>
            <a:picLocks noChangeAspect="1" noChangeArrowheads="1"/>
          </p:cNvPicPr>
          <p:nvPr/>
        </p:nvPicPr>
        <p:blipFill>
          <a:blip r:embed="rId2" cstate="print"/>
          <a:srcRect t="5859" b="4784"/>
          <a:stretch>
            <a:fillRect/>
          </a:stretch>
        </p:blipFill>
        <p:spPr bwMode="auto">
          <a:xfrm>
            <a:off x="1571604" y="357166"/>
            <a:ext cx="6215106" cy="4661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5984" y="5072074"/>
            <a:ext cx="44291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Вспомним всех поименно. 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Горем вспомним своим. 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нужно   не мертвым! 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нужно живым!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2015-11-24\00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85786" y="928670"/>
            <a:ext cx="3503594" cy="4860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43438" y="2214554"/>
            <a:ext cx="40719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Благодарность Главы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Двуреченской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сельской администрации за активное участие в организации и проведении торжественных мероприятий, посвящённых 70-ю Победы в ВОВ 1941-1945 годов на территории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Двуреченской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сельской администрации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07223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Победы – праздник со слезами на глазах!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4857760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Победы праздник непростой,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Забываем мы уже порой,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Тех, кого должны благодарить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кто не страшился кровь за Родину пролить.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http://dg54.mycdn.me/image?t=3&amp;bid=497371455316&amp;id=497371455316&amp;plc=WEB&amp;tkn=*17-wcF1GpvgYMaZ1P4POcp4PBlc"/>
          <p:cNvPicPr>
            <a:picLocks/>
          </p:cNvPicPr>
          <p:nvPr/>
        </p:nvPicPr>
        <p:blipFill>
          <a:blip r:embed="rId2" cstate="print"/>
          <a:srcRect b="11699"/>
          <a:stretch>
            <a:fillRect/>
          </a:stretch>
        </p:blipFill>
        <p:spPr bwMode="auto">
          <a:xfrm>
            <a:off x="4686272" y="1778911"/>
            <a:ext cx="411480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Иван\Downloads\imageE2SDY62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4038600" cy="2866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5329246" cy="9911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«Марш Победы»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571604" y="2285992"/>
          <a:ext cx="6143668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57158" y="85723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гражданско-патриотическое воспитание детей дошкольного возраста.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810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 проведения: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01. 02 – 09. 05 2015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2033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 – класс «Открытки и поделки, посвящённые Дню Победы»</a:t>
            </a:r>
            <a:endParaRPr lang="ru-RU" sz="3200" dirty="0"/>
          </a:p>
        </p:txBody>
      </p:sp>
      <p:pic>
        <p:nvPicPr>
          <p:cNvPr id="3" name="Picture 3" descr="E:\для фестиваля педагог.идей\IMG_5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E:\для фестиваля педагог.идей\IMG_5691.JPG"/>
          <p:cNvPicPr>
            <a:picLocks noChangeAspect="1" noChangeArrowheads="1"/>
          </p:cNvPicPr>
          <p:nvPr/>
        </p:nvPicPr>
        <p:blipFill>
          <a:blip r:embed="rId3" cstate="print"/>
          <a:srcRect l="26415" t="11814" b="21036"/>
          <a:stretch>
            <a:fillRect/>
          </a:stretch>
        </p:blipFill>
        <p:spPr bwMode="auto">
          <a:xfrm>
            <a:off x="4786314" y="1714488"/>
            <a:ext cx="4071966" cy="3030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Вернисаж детского творчества: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 голосуем за мир!»</a:t>
            </a:r>
            <a:endParaRPr lang="ru-RU" sz="3200" dirty="0"/>
          </a:p>
        </p:txBody>
      </p:sp>
      <p:pic>
        <p:nvPicPr>
          <p:cNvPr id="3" name="Picture 2" descr="F:\для фестиваля педагог.идей\IMG_5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142984"/>
            <a:ext cx="4038600" cy="2814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F:\для фестиваля педагог.идей\Лица Победы\Лица Победы 024.jpg"/>
          <p:cNvPicPr>
            <a:picLocks/>
          </p:cNvPicPr>
          <p:nvPr/>
        </p:nvPicPr>
        <p:blipFill>
          <a:blip r:embed="rId3" cstate="print"/>
          <a:srcRect l="2565" t="5556" r="3634" b="8333"/>
          <a:stretch>
            <a:fillRect/>
          </a:stretch>
        </p:blipFill>
        <p:spPr bwMode="auto">
          <a:xfrm>
            <a:off x="214282" y="3857628"/>
            <a:ext cx="4038600" cy="2780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4" descr="F:\для фестиваля педагог.идей\Лица Победы\Лица Победы 015.jpg"/>
          <p:cNvPicPr>
            <a:picLocks/>
          </p:cNvPicPr>
          <p:nvPr/>
        </p:nvPicPr>
        <p:blipFill>
          <a:blip r:embed="rId4" cstate="print"/>
          <a:srcRect l="4329" t="4701" b="4273"/>
          <a:stretch>
            <a:fillRect/>
          </a:stretch>
        </p:blipFill>
        <p:spPr bwMode="auto">
          <a:xfrm>
            <a:off x="4929190" y="3857628"/>
            <a:ext cx="404018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Музыкально-литературный Салон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572140"/>
            <a:ext cx="4240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«Песни, с которыми мы победили»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286256"/>
            <a:ext cx="4109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 страницам Великой Победы»</a:t>
            </a:r>
            <a:endParaRPr lang="ru-RU" sz="2000" b="1" dirty="0"/>
          </a:p>
        </p:txBody>
      </p:sp>
      <p:pic>
        <p:nvPicPr>
          <p:cNvPr id="1026" name="Picture 2" descr="E:\IMG_43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IMG_47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258072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чтецов: «Стихи о ВОВ»</a:t>
            </a:r>
            <a:endParaRPr lang="ru-RU" sz="3200" dirty="0"/>
          </a:p>
        </p:txBody>
      </p:sp>
      <p:pic>
        <p:nvPicPr>
          <p:cNvPr id="3076" name="Picture 4" descr="F:\фото\конкурс чтецов, 2015год\DSCN05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F:\фото\конкурс чтецов, 2015год\DSCN05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318610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Акции</a:t>
            </a:r>
            <a:endParaRPr lang="ru-RU" sz="3200" dirty="0"/>
          </a:p>
        </p:txBody>
      </p:sp>
      <p:pic>
        <p:nvPicPr>
          <p:cNvPr id="3" name="Picture 3" descr="F:\для фестиваля педагог.идей\IMG_5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00174"/>
            <a:ext cx="2964373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29092" y="5500702"/>
            <a:ext cx="4714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«Георгиевская ленточка» -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атрибутов для оформления групп к дням воинской славы</a:t>
            </a:r>
          </a:p>
        </p:txBody>
      </p:sp>
      <p:pic>
        <p:nvPicPr>
          <p:cNvPr id="5" name="Содержимое 6" descr="F:\для фестиваля педагог.идей\Лица Победы\Лица Победы 010.jpg"/>
          <p:cNvPicPr>
            <a:picLocks/>
          </p:cNvPicPr>
          <p:nvPr/>
        </p:nvPicPr>
        <p:blipFill>
          <a:blip r:embed="rId3" cstate="print"/>
          <a:srcRect l="4971" t="6197" r="6681" b="11533"/>
          <a:stretch>
            <a:fillRect/>
          </a:stretch>
        </p:blipFill>
        <p:spPr bwMode="auto">
          <a:xfrm>
            <a:off x="571472" y="2643182"/>
            <a:ext cx="4041775" cy="2822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121442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«Помним, гордимся, наследуем»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поздравительных открыток для ветеранов Великой Отечественной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628</Words>
  <Application>Microsoft Office PowerPoint</Application>
  <PresentationFormat>Экран (4:3)</PresentationFormat>
  <Paragraphs>101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«Формирование гражданско-патриотических  ценностей у детей младшего дошкольного возраста через ознакомление с историей семьи»</vt:lpstr>
      <vt:lpstr>Актуальность</vt:lpstr>
      <vt:lpstr>День Победы – праздник со слезами на глазах!</vt:lpstr>
      <vt:lpstr>Проект «Марш Победы»</vt:lpstr>
      <vt:lpstr>Мастер – класс «Открытки и поделки, посвящённые Дню Победы»</vt:lpstr>
      <vt:lpstr>Вернисаж детского творчества: «Мы голосуем за мир!»</vt:lpstr>
      <vt:lpstr>Музыкально-литературный Салон </vt:lpstr>
      <vt:lpstr>Конкурс чтецов: «Стихи о ВОВ»</vt:lpstr>
      <vt:lpstr>Акции</vt:lpstr>
      <vt:lpstr>Праздничные и торжественные мероприятия в памятные дни</vt:lpstr>
      <vt:lpstr>Создание в группах мини-музеев воинской славы</vt:lpstr>
      <vt:lpstr>Мини проекты и тематические занятия</vt:lpstr>
      <vt:lpstr>Встречи с ветеранами войны  «Уроки Памяти»</vt:lpstr>
      <vt:lpstr>Экскурсии</vt:lpstr>
      <vt:lpstr>Слайд 15</vt:lpstr>
      <vt:lpstr>Издательская деятельность</vt:lpstr>
      <vt:lpstr>Слайд 17</vt:lpstr>
      <vt:lpstr>Вместе с родителями были созданы:</vt:lpstr>
      <vt:lpstr>Фотовыставка «Спасибо деду за Победу!»</vt:lpstr>
      <vt:lpstr>Конкурс чтецов, посвящённый 70-ю Победы в ВОВ</vt:lpstr>
      <vt:lpstr>Концерт для ветеранов войны, тружеников тыла, малолетних узников концлагерей</vt:lpstr>
      <vt:lpstr>Вернисаж «Мы голосуем за МИР!»</vt:lpstr>
      <vt:lpstr>Акции « Полевая почта» </vt:lpstr>
      <vt:lpstr>Сегодня день великий - День Победы!  Его нам подарили наши деды. </vt:lpstr>
      <vt:lpstr>Никто не забыт и ничто не забыто!</vt:lpstr>
      <vt:lpstr>Результаты проекта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Сказка1</cp:lastModifiedBy>
  <cp:revision>129</cp:revision>
  <dcterms:created xsi:type="dcterms:W3CDTF">2016-03-23T14:13:15Z</dcterms:created>
  <dcterms:modified xsi:type="dcterms:W3CDTF">2016-03-29T08:31:17Z</dcterms:modified>
</cp:coreProperties>
</file>