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70" r:id="rId9"/>
    <p:sldId id="264" r:id="rId10"/>
    <p:sldId id="265" r:id="rId11"/>
    <p:sldId id="293" r:id="rId12"/>
    <p:sldId id="266" r:id="rId13"/>
    <p:sldId id="267" r:id="rId14"/>
    <p:sldId id="268" r:id="rId15"/>
    <p:sldId id="273" r:id="rId16"/>
    <p:sldId id="274" r:id="rId17"/>
    <p:sldId id="276" r:id="rId18"/>
    <p:sldId id="277" r:id="rId19"/>
    <p:sldId id="286" r:id="rId20"/>
    <p:sldId id="287" r:id="rId21"/>
    <p:sldId id="284" r:id="rId22"/>
    <p:sldId id="288" r:id="rId23"/>
    <p:sldId id="292" r:id="rId24"/>
    <p:sldId id="285" r:id="rId25"/>
    <p:sldId id="29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AFB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B7BD-20A6-4F34-9161-2A423A331A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881A-6F16-43C2-80AB-1FAAD4ECF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92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B7BD-20A6-4F34-9161-2A423A331A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881A-6F16-43C2-80AB-1FAAD4ECF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41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B7BD-20A6-4F34-9161-2A423A331A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881A-6F16-43C2-80AB-1FAAD4ECF02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7155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B7BD-20A6-4F34-9161-2A423A331A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881A-6F16-43C2-80AB-1FAAD4ECF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423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B7BD-20A6-4F34-9161-2A423A331A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881A-6F16-43C2-80AB-1FAAD4ECF02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6049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B7BD-20A6-4F34-9161-2A423A331A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881A-6F16-43C2-80AB-1FAAD4ECF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385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B7BD-20A6-4F34-9161-2A423A331A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881A-6F16-43C2-80AB-1FAAD4ECF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576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B7BD-20A6-4F34-9161-2A423A331A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881A-6F16-43C2-80AB-1FAAD4ECF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5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B7BD-20A6-4F34-9161-2A423A331A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881A-6F16-43C2-80AB-1FAAD4ECF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78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B7BD-20A6-4F34-9161-2A423A331A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881A-6F16-43C2-80AB-1FAAD4ECF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60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B7BD-20A6-4F34-9161-2A423A331A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881A-6F16-43C2-80AB-1FAAD4ECF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37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B7BD-20A6-4F34-9161-2A423A331A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881A-6F16-43C2-80AB-1FAAD4ECF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89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B7BD-20A6-4F34-9161-2A423A331A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881A-6F16-43C2-80AB-1FAAD4ECF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28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B7BD-20A6-4F34-9161-2A423A331A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881A-6F16-43C2-80AB-1FAAD4ECF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68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B7BD-20A6-4F34-9161-2A423A331A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881A-6F16-43C2-80AB-1FAAD4ECF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14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B7BD-20A6-4F34-9161-2A423A331A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881A-6F16-43C2-80AB-1FAAD4ECF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3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6B7BD-20A6-4F34-9161-2A423A331A3D}" type="datetimeFigureOut">
              <a:rPr lang="ru-RU" smtClean="0"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BC7881A-6F16-43C2-80AB-1FAAD4ECF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29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89360" y="378823"/>
            <a:ext cx="7525350" cy="2116183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МАДОУ № 56 «Лесная сказка»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Исследовательский проект </a:t>
            </a:r>
            <a:br>
              <a:rPr lang="ru-RU" sz="3600" dirty="0" smtClean="0"/>
            </a:br>
            <a:r>
              <a:rPr lang="ru-RU" sz="3600" dirty="0" smtClean="0"/>
              <a:t>с детьми старшей логопедической группы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22913" y="3879669"/>
            <a:ext cx="5551089" cy="2475138"/>
          </a:xfrm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Огород на окне</a:t>
            </a:r>
          </a:p>
          <a:p>
            <a:pPr algn="ctr"/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</a:rPr>
              <a:t>Проект разработала воспитатель</a:t>
            </a:r>
          </a:p>
          <a:p>
            <a:pPr algn="ctr"/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</a:rPr>
              <a:t> Рогова</a:t>
            </a:r>
          </a:p>
          <a:p>
            <a:pPr algn="ctr"/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</a:rPr>
              <a:t>Елена Анатольевна</a:t>
            </a:r>
            <a:endParaRPr lang="ru-RU" sz="2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9" descr="Рогова Елена Анатольев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428" y="2495006"/>
            <a:ext cx="2626784" cy="3859801"/>
          </a:xfrm>
          <a:prstGeom prst="rect">
            <a:avLst/>
          </a:prstGeom>
          <a:solidFill>
            <a:srgbClr val="FFCC00"/>
          </a:solidFill>
          <a:ln w="38100">
            <a:solidFill>
              <a:srgbClr val="FFCC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 descr="логотип ДОУ №56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867646" y="483326"/>
            <a:ext cx="1521713" cy="1521713"/>
          </a:xfrm>
          <a:prstGeom prst="rect">
            <a:avLst/>
          </a:prstGeom>
          <a:noFill/>
          <a:ln w="57150">
            <a:solidFill>
              <a:srgbClr val="008E4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0390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Посадка лука для получения пера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5745" y="1501422"/>
            <a:ext cx="8795633" cy="65956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В процессе практических действий дети приобретают собственных опыт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0913" y="2598151"/>
            <a:ext cx="4234628" cy="3175971"/>
          </a:xfrm>
          <a:ln w="57150">
            <a:solidFill>
              <a:srgbClr val="FFC000"/>
            </a:solidFill>
          </a:ln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43346" y="2378713"/>
            <a:ext cx="4380089" cy="3285067"/>
          </a:xfrm>
          <a:ln w="57150">
            <a:solidFill>
              <a:srgbClr val="FFC00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2350" y="2900161"/>
            <a:ext cx="4241801" cy="3181351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944908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7004" y="1609362"/>
            <a:ext cx="4938485" cy="3703865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5425" y="2469334"/>
            <a:ext cx="4851399" cy="3638550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9038" y="2458902"/>
            <a:ext cx="4767942" cy="3575957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5" name="Овальная выноска 4"/>
          <p:cNvSpPr/>
          <p:nvPr/>
        </p:nvSpPr>
        <p:spPr>
          <a:xfrm>
            <a:off x="3984171" y="182880"/>
            <a:ext cx="6217919" cy="1371600"/>
          </a:xfrm>
          <a:prstGeom prst="wedgeEllipse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Интересная работа в мини-группах способствует поддержанию общего интереса и направлена на результат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Проращивание семян гороха и бобов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6925493" y="2000545"/>
            <a:ext cx="5416736" cy="4062552"/>
          </a:xfrm>
          <a:ln w="57150">
            <a:solidFill>
              <a:srgbClr val="FFC000"/>
            </a:solidFill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846667" y="1809135"/>
            <a:ext cx="6089710" cy="48178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У семян гороха и бобов проклюнулись росточки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96" y="2497293"/>
            <a:ext cx="5651581" cy="4242896"/>
          </a:xfr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491429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Посадка семян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циний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5744" y="1524000"/>
            <a:ext cx="9016895" cy="49161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Для прорастания семян нужна земля, вода и свет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4699" y="2649651"/>
            <a:ext cx="4399514" cy="3299636"/>
          </a:xfrm>
          <a:ln w="57150">
            <a:solidFill>
              <a:srgbClr val="FFC000"/>
            </a:solidFill>
          </a:ln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946" y="2662013"/>
            <a:ext cx="4498408" cy="3373805"/>
          </a:xfrm>
          <a:ln w="57150">
            <a:solidFill>
              <a:srgbClr val="FFC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38437" y="2669356"/>
            <a:ext cx="4557149" cy="3417862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435521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Цель: пронаблюдать, какой лук быстрее прорастет (севок или репка)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5745" y="1930400"/>
            <a:ext cx="8192952" cy="342537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Посадка лука-севка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8" y="2416629"/>
            <a:ext cx="5465778" cy="4099333"/>
          </a:xfrm>
          <a:ln w="57150">
            <a:solidFill>
              <a:srgbClr val="FFC000"/>
            </a:solidFill>
          </a:ln>
        </p:spPr>
      </p:pic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70" y="2168434"/>
            <a:ext cx="5277396" cy="3958046"/>
          </a:xfr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365362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Эксперимент: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«Нужен ли растениям свет?»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1930401"/>
            <a:ext cx="4185623" cy="512354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Сравнение растений, которые произрастали в разных условиях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Исследование ростков гороха и бобов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8" y="2673339"/>
            <a:ext cx="5319998" cy="3993960"/>
          </a:xfrm>
          <a:ln w="57150">
            <a:solidFill>
              <a:srgbClr val="FFC000"/>
            </a:solidFill>
          </a:ln>
        </p:spPr>
      </p:pic>
      <p:pic>
        <p:nvPicPr>
          <p:cNvPr id="8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40" y="2737245"/>
            <a:ext cx="5192086" cy="3897933"/>
          </a:xfr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119834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Растениям нужен свет, вода, земля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Растение, которому не хватало света, очень вытянулось и имеет бледно-желтый цвет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5" y="2803286"/>
            <a:ext cx="5254262" cy="3940696"/>
          </a:xfrm>
          <a:ln w="57150">
            <a:solidFill>
              <a:srgbClr val="FFC000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58141" y="2160983"/>
            <a:ext cx="3452510" cy="576262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Растение, которое стояло на окне, более сильное и зеленое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141" y="2820194"/>
            <a:ext cx="5231719" cy="3923788"/>
          </a:xfr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237339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Дети фиксируют результаты наблюдений в своих рисунках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0" y="2429692"/>
            <a:ext cx="5594388" cy="4195791"/>
          </a:xfrm>
          <a:ln w="57150">
            <a:solidFill>
              <a:srgbClr val="FFC000"/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735" y="2429692"/>
            <a:ext cx="5594389" cy="4195791"/>
          </a:xfr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266229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Создание макета и разработка плана участка будущего сада-огорода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Строительство пруда для будущего сада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" y="2737246"/>
            <a:ext cx="5234233" cy="3925674"/>
          </a:xfrm>
          <a:ln w="57150">
            <a:solidFill>
              <a:srgbClr val="FFC000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66114" y="2160983"/>
            <a:ext cx="3866605" cy="576262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Девочки мастерят для огорода чучело. Чтобы птицы не клевали посевы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29" y="2737245"/>
            <a:ext cx="5201734" cy="3901299"/>
          </a:xfr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556737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9006"/>
            <a:ext cx="5214015" cy="73152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Игры - драматизации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9696" y="1245339"/>
            <a:ext cx="6200571" cy="4650428"/>
          </a:xfrm>
          <a:ln w="57150">
            <a:solidFill>
              <a:srgbClr val="FFC000"/>
            </a:solidFill>
          </a:ln>
        </p:spPr>
      </p:pic>
      <p:sp>
        <p:nvSpPr>
          <p:cNvPr id="6" name="Овальная выноска 5"/>
          <p:cNvSpPr/>
          <p:nvPr/>
        </p:nvSpPr>
        <p:spPr>
          <a:xfrm>
            <a:off x="1918607" y="822960"/>
            <a:ext cx="3762102" cy="2571239"/>
          </a:xfrm>
          <a:prstGeom prst="wedgeEllipseCallout">
            <a:avLst>
              <a:gd name="adj1" fmla="val 67665"/>
              <a:gd name="adj2" fmla="val 46558"/>
            </a:avLst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Игры – драматизации способствуют речевому развитию детей, тренируют память, развивают воображения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17" y="3570549"/>
            <a:ext cx="4319451" cy="3239588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690691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Участники проекта: дети, родители, воспитатель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Длительность: 17 марта – 15 апреля (Месяц)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 descr="C:\Users\Admin\Desktop\день рождения у алины\CIMG223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3" y="1930400"/>
            <a:ext cx="5087731" cy="415756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5" name="Рисунок 4" descr="C:\Users\Admin\Desktop\юбилей сада фото\CIMG23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3" y="1930400"/>
            <a:ext cx="5285604" cy="419275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514148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Релаксационная минутка «Росток»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52" y="1465943"/>
            <a:ext cx="5175249" cy="3881437"/>
          </a:xfrm>
          <a:ln w="57150">
            <a:solidFill>
              <a:srgbClr val="FFC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935" y="1930400"/>
            <a:ext cx="6169539" cy="4627154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951581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Оформление огорода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1214847"/>
            <a:ext cx="8598257" cy="4049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Ландшафтными дизайнерами были сами дети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30" y="2429692"/>
            <a:ext cx="4792406" cy="3594304"/>
          </a:xfrm>
          <a:ln w="57150">
            <a:solidFill>
              <a:srgbClr val="FFC000"/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531" y="1907461"/>
            <a:ext cx="6230983" cy="4673236"/>
          </a:xfr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889866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Все, что дети делали своими руками в совместной деятельности с воспитателем пригодилось для «зеленого» участка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1" y="2364379"/>
            <a:ext cx="5568486" cy="4176364"/>
          </a:xfrm>
          <a:ln w="57150">
            <a:solidFill>
              <a:srgbClr val="FFC000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938" y="2364378"/>
            <a:ext cx="5532884" cy="4149662"/>
          </a:xfr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029864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207"/>
            <a:ext cx="3984172" cy="298813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24" y="587827"/>
            <a:ext cx="5085807" cy="3814355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2" y="3370215"/>
            <a:ext cx="4441372" cy="3331029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152713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728651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Мы садили огород –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Лук, салат, бобы, горох.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Наблюдали, поливали,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Наблюденья рисовали.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Получился он на диво –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Весь зеленый и красивый.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Витамины круглый год!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Вот что значит ОГОРОД!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83" y="3151012"/>
            <a:ext cx="4533060" cy="3524107"/>
          </a:xfr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865448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07336" y="2967335"/>
            <a:ext cx="7377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4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Актуальность проекта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84663"/>
            <a:ext cx="8596668" cy="4656699"/>
          </a:xfrm>
          <a:solidFill>
            <a:srgbClr val="FFFFCC"/>
          </a:solidFill>
          <a:ln w="57150">
            <a:solidFill>
              <a:srgbClr val="FFC000"/>
            </a:solidFill>
          </a:ln>
        </p:spPr>
        <p:txBody>
          <a:bodyPr/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В наше сложное противоречивое время особенно остро стоит вопрос: «Как сегодня воспитывать ребенка человеком завтрашнего дня?» Путей развития интеллектуального творческого потенциала личности существует много, но познавательно-исследовательская деятельность, бесспорно, один из самых эффективных.</a:t>
            </a: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Самые ценные и прочные знания – добытые самостоятельно, в ходе собственных творческих изысканий. Склонность к исследованиям свойственна всем детям, без исключения. Речь – основополагающий фактор в становлении человеческой личности. Для детей с ОНР огромный потенциал коммуникативных способностей кроется в общении с природой, вызывает чувство радости и удивления.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437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Цель проекта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 w="57150">
            <a:solidFill>
              <a:srgbClr val="FFC000"/>
            </a:solidFill>
          </a:ln>
        </p:spPr>
        <p:txBody>
          <a:bodyPr/>
          <a:lstStyle/>
          <a:p>
            <a:pPr lvl="0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lvl="0"/>
            <a:endParaRPr lang="ru-RU" sz="20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lvl="0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Развитие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познавательных и речевых способностей детей посредством опытно-экспериментальной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077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3691"/>
            <a:ext cx="8596668" cy="6792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Задачи: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822962"/>
            <a:ext cx="9410095" cy="5839096"/>
          </a:xfrm>
          <a:solidFill>
            <a:srgbClr val="FFFFCC"/>
          </a:solidFill>
          <a:ln w="57150">
            <a:solidFill>
              <a:srgbClr val="FFC000"/>
            </a:solidFill>
          </a:ln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Образовательные:</a:t>
            </a:r>
          </a:p>
          <a:p>
            <a:pPr lvl="0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Создать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условия, стимулирующие интерес к исследовательской деятельности, вовлечь детей в практическую деятельность по выращиванию культурных огородных растений.</a:t>
            </a:r>
          </a:p>
          <a:p>
            <a:pPr lvl="0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Продолжить знакомить детей с особенностями выращивания культурных растений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(салат,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лук,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горох, бобы);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Обобщать представление детей о необходимости света, тепла, влаги почвы для роста растений.</a:t>
            </a:r>
          </a:p>
          <a:p>
            <a:pPr lvl="0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Расширить знания детей о культурных растениях, о витаминах и их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пользе</a:t>
            </a:r>
          </a:p>
          <a:p>
            <a:pPr marL="0" lvl="0" indent="0"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Развивающие: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Развивать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коммуникативные качества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личности.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Развивать чувство ответственности за благополучное состояние растений (полив, взрыхление, прополка сорняков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Воспитательные: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Вовлечь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родителей в совместную исследовательскую деятельность.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Вызвать у детей желание ухаживать за огородными культурами, умение наблюдать за их ростом.</a:t>
            </a:r>
          </a:p>
          <a:p>
            <a:pPr lvl="0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Воспитывать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уважение к труду, бережное отношение к его результатам.</a:t>
            </a:r>
          </a:p>
          <a:p>
            <a:pPr marL="0" lvl="0" indent="0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32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Коррекционные задачи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 w="57150">
            <a:solidFill>
              <a:srgbClr val="FFC000"/>
            </a:solidFill>
          </a:ln>
        </p:spPr>
        <p:txBody>
          <a:bodyPr/>
          <a:lstStyle/>
          <a:p>
            <a:pPr lvl="0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процессе наблюдений, практических действий подводить к желанию самостоятельно строить умозаключения, приобретать практический опыт, желание поделиться с окружающими – развивать речевое общение.</a:t>
            </a:r>
          </a:p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Формировать слуховое, зрительное, тактильное…восприятие и использовать его в коррекции произносительных навыков.</a:t>
            </a:r>
          </a:p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Совершенствовать внимание, память, внутреннюю собранность.</a:t>
            </a:r>
          </a:p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Способствовать развитию мелкой и общей моторики.</a:t>
            </a:r>
          </a:p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Помогать войти в нужное эмоциональное состояние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628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Предполагаемый результат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23851"/>
            <a:ext cx="8596668" cy="4617511"/>
          </a:xfrm>
          <a:solidFill>
            <a:srgbClr val="FFFFCC"/>
          </a:solidFill>
          <a:ln w="57150">
            <a:solidFill>
              <a:srgbClr val="FFC000"/>
            </a:solidFill>
          </a:ln>
        </p:spPr>
        <p:txBody>
          <a:bodyPr>
            <a:noAutofit/>
          </a:bodyPr>
          <a:lstStyle/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У детей появится необходимость делиться впечатлениями, обогатится словарь, разовьются коммуникативные умения.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помощью опытнической работы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у детей создадутся необходимые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условия для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развития речевой активности.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 помощью исследовательской работы дети должны будут выявить многообразие и разнообразие посевного материала.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У детей будет формироваться бережное отношение к растительному миру.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Формирование у детей уважительного отношения к труду.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Создание в группе огорода на подоконнике.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Создание дневника наблюдений для фиксации наблюдений за растениями в огороде на подоконнике.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Активное участие родителей в реализации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3425304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6" y="227014"/>
            <a:ext cx="7445375" cy="898525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/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</a:rPr>
              <a:t>Интеграция образовательных областей:</a:t>
            </a:r>
            <a:r>
              <a:rPr lang="en-US" altLang="ru-RU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</a:rPr>
              <a:t> социально-коммуникативное, познавательное, речевое, художественно-эстетическое</a:t>
            </a:r>
            <a:r>
              <a:rPr lang="ru-RU" altLang="ru-RU" sz="19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3143250" y="1196977"/>
            <a:ext cx="3456806" cy="1295398"/>
          </a:xfrm>
          <a:prstGeom prst="cloudCallout">
            <a:avLst>
              <a:gd name="adj1" fmla="val 122227"/>
              <a:gd name="adj2" fmla="val 69194"/>
            </a:avLst>
          </a:prstGeom>
          <a:solidFill>
            <a:schemeClr val="accent1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dirty="0"/>
              <a:t>Познавательно-исследовательская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6744072" y="1125539"/>
            <a:ext cx="3240360" cy="1150937"/>
          </a:xfrm>
          <a:prstGeom prst="cloudCallout">
            <a:avLst>
              <a:gd name="adj1" fmla="val -73227"/>
              <a:gd name="adj2" fmla="val 147060"/>
            </a:avLst>
          </a:prstGeom>
          <a:solidFill>
            <a:schemeClr val="accent1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dirty="0"/>
              <a:t>Изобразительная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7104112" y="2205038"/>
            <a:ext cx="3563888" cy="1079500"/>
          </a:xfrm>
          <a:prstGeom prst="cloudCallout">
            <a:avLst>
              <a:gd name="adj1" fmla="val -71190"/>
              <a:gd name="adj2" fmla="val 41324"/>
            </a:avLst>
          </a:prstGeom>
          <a:solidFill>
            <a:schemeClr val="accent1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dirty="0"/>
              <a:t>Коммуникативная</a:t>
            </a: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2208213" y="4221163"/>
            <a:ext cx="2303462" cy="1008062"/>
          </a:xfrm>
          <a:prstGeom prst="cloudCallout">
            <a:avLst>
              <a:gd name="adj1" fmla="val 68606"/>
              <a:gd name="adj2" fmla="val -60079"/>
            </a:avLst>
          </a:prstGeom>
          <a:solidFill>
            <a:schemeClr val="accent1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dirty="0"/>
              <a:t>Игровая</a:t>
            </a: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3143250" y="5300663"/>
            <a:ext cx="2592388" cy="1223962"/>
          </a:xfrm>
          <a:prstGeom prst="cloudCallout">
            <a:avLst>
              <a:gd name="adj1" fmla="val 33222"/>
              <a:gd name="adj2" fmla="val -87745"/>
            </a:avLst>
          </a:prstGeom>
          <a:solidFill>
            <a:schemeClr val="accent1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dirty="0"/>
              <a:t>Конструирование</a:t>
            </a:r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2135188" y="2492376"/>
            <a:ext cx="2808684" cy="1512888"/>
          </a:xfrm>
          <a:prstGeom prst="cloudCallout">
            <a:avLst>
              <a:gd name="adj1" fmla="val 59597"/>
              <a:gd name="adj2" fmla="val 50278"/>
            </a:avLst>
          </a:prstGeom>
          <a:solidFill>
            <a:schemeClr val="accent1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1400" dirty="0"/>
              <a:t>Восприятие художественной литературы и фольклора</a:t>
            </a: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5591945" y="5516564"/>
            <a:ext cx="2591619" cy="1081087"/>
          </a:xfrm>
          <a:prstGeom prst="cloudCallout">
            <a:avLst>
              <a:gd name="adj1" fmla="val -14509"/>
              <a:gd name="adj2" fmla="val -132968"/>
            </a:avLst>
          </a:prstGeom>
          <a:solidFill>
            <a:schemeClr val="accent1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dirty="0"/>
              <a:t>Самообслуживание и труд</a:t>
            </a: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7680177" y="4797426"/>
            <a:ext cx="2808437" cy="1185863"/>
          </a:xfrm>
          <a:prstGeom prst="cloudCallout">
            <a:avLst>
              <a:gd name="adj1" fmla="val -64829"/>
              <a:gd name="adj2" fmla="val -86468"/>
            </a:avLst>
          </a:prstGeom>
          <a:solidFill>
            <a:schemeClr val="accent1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dirty="0"/>
              <a:t>Двигательная</a:t>
            </a:r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>
            <a:off x="7752185" y="3500439"/>
            <a:ext cx="2736429" cy="1081087"/>
          </a:xfrm>
          <a:prstGeom prst="cloudCallout">
            <a:avLst>
              <a:gd name="adj1" fmla="val -102644"/>
              <a:gd name="adj2" fmla="val 1102"/>
            </a:avLst>
          </a:prstGeom>
          <a:solidFill>
            <a:schemeClr val="accent1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dirty="0"/>
              <a:t>Музыкальная</a:t>
            </a:r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 flipH="1">
            <a:off x="4800601" y="2708275"/>
            <a:ext cx="3095625" cy="2808288"/>
          </a:xfrm>
          <a:prstGeom prst="sun">
            <a:avLst>
              <a:gd name="adj" fmla="val 217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dirty="0"/>
              <a:t>Виды детской </a:t>
            </a:r>
          </a:p>
          <a:p>
            <a:pPr algn="ctr"/>
            <a:r>
              <a:rPr lang="ru-RU" altLang="ru-RU" dirty="0"/>
              <a:t>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276872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Этапы работы над проектом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5745" y="1214847"/>
            <a:ext cx="4185623" cy="49638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Посадка семян астр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13" y="2422949"/>
            <a:ext cx="4710333" cy="3532750"/>
          </a:xfr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088382" y="1332412"/>
            <a:ext cx="5100647" cy="875212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Экспериментирование формирует жизненный опыт ребенка появляется интерес к объектам окружающего мира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44559" y="2781174"/>
            <a:ext cx="4580063" cy="3435047"/>
          </a:xfr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440533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325</TotalTime>
  <Words>636</Words>
  <Application>Microsoft Office PowerPoint</Application>
  <PresentationFormat>Широкоэкранный</PresentationFormat>
  <Paragraphs>85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Comic Sans MS</vt:lpstr>
      <vt:lpstr>Trebuchet MS</vt:lpstr>
      <vt:lpstr>Wingdings 3</vt:lpstr>
      <vt:lpstr>Аспект</vt:lpstr>
      <vt:lpstr> МАДОУ № 56 «Лесная сказка» Исследовательский проект  с детьми старшей логопедической группы</vt:lpstr>
      <vt:lpstr>Участники проекта: дети, родители, воспитатель Длительность: 17 марта – 15 апреля (Месяц)</vt:lpstr>
      <vt:lpstr>Актуальность проекта</vt:lpstr>
      <vt:lpstr>Цель проекта</vt:lpstr>
      <vt:lpstr>Задачи:</vt:lpstr>
      <vt:lpstr>Коррекционные задачи</vt:lpstr>
      <vt:lpstr>Предполагаемый результат</vt:lpstr>
      <vt:lpstr>Интеграция образовательных областей:  социально-коммуникативное, познавательное, речевое, художественно-эстетическое </vt:lpstr>
      <vt:lpstr>Этапы работы над проектом</vt:lpstr>
      <vt:lpstr>Посадка лука для получения пера</vt:lpstr>
      <vt:lpstr>Презентация PowerPoint</vt:lpstr>
      <vt:lpstr>Проращивание семян гороха и бобов</vt:lpstr>
      <vt:lpstr>Посадка семян циний</vt:lpstr>
      <vt:lpstr>Цель: пронаблюдать, какой лук быстрее прорастет (севок или репка)</vt:lpstr>
      <vt:lpstr>Эксперимент:  «Нужен ли растениям свет?»</vt:lpstr>
      <vt:lpstr>Растениям нужен свет, вода, земля</vt:lpstr>
      <vt:lpstr>Дети фиксируют результаты наблюдений в своих рисунках</vt:lpstr>
      <vt:lpstr>Создание макета и разработка плана участка будущего сада-огорода</vt:lpstr>
      <vt:lpstr>Игры - драматизации</vt:lpstr>
      <vt:lpstr>Релаксационная минутка «Росток»</vt:lpstr>
      <vt:lpstr>Оформление огорода</vt:lpstr>
      <vt:lpstr>Все, что дети делали своими руками в совместной деятельности с воспитателем пригодилось для «зеленого» участка</vt:lpstr>
      <vt:lpstr>Презентация PowerPoint</vt:lpstr>
      <vt:lpstr>Мы садили огород –  Лук, салат, бобы, горох. Наблюдали, поливали, Наблюденья рисовали. Получился он на диво – Весь зеленый и красивый. Витамины круглый год! Вот что значит ОГОРОД!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38</cp:revision>
  <dcterms:created xsi:type="dcterms:W3CDTF">2016-03-24T11:36:20Z</dcterms:created>
  <dcterms:modified xsi:type="dcterms:W3CDTF">2016-04-08T07:29:34Z</dcterms:modified>
</cp:coreProperties>
</file>